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handoutMasterIdLst>
    <p:handoutMasterId r:id="rId74"/>
  </p:handoutMasterIdLst>
  <p:sldIdLst>
    <p:sldId id="256" r:id="rId2"/>
    <p:sldId id="297" r:id="rId3"/>
    <p:sldId id="258" r:id="rId4"/>
    <p:sldId id="279" r:id="rId5"/>
    <p:sldId id="280" r:id="rId6"/>
    <p:sldId id="257" r:id="rId7"/>
    <p:sldId id="329" r:id="rId8"/>
    <p:sldId id="261" r:id="rId9"/>
    <p:sldId id="262" r:id="rId10"/>
    <p:sldId id="263" r:id="rId11"/>
    <p:sldId id="264" r:id="rId12"/>
    <p:sldId id="291" r:id="rId13"/>
    <p:sldId id="292" r:id="rId14"/>
    <p:sldId id="314" r:id="rId15"/>
    <p:sldId id="315" r:id="rId16"/>
    <p:sldId id="312" r:id="rId17"/>
    <p:sldId id="313" r:id="rId18"/>
    <p:sldId id="293" r:id="rId19"/>
    <p:sldId id="316" r:id="rId20"/>
    <p:sldId id="265" r:id="rId21"/>
    <p:sldId id="296" r:id="rId22"/>
    <p:sldId id="266" r:id="rId23"/>
    <p:sldId id="328" r:id="rId24"/>
    <p:sldId id="325" r:id="rId25"/>
    <p:sldId id="326" r:id="rId26"/>
    <p:sldId id="340" r:id="rId27"/>
    <p:sldId id="332" r:id="rId28"/>
    <p:sldId id="338" r:id="rId29"/>
    <p:sldId id="335" r:id="rId30"/>
    <p:sldId id="336" r:id="rId31"/>
    <p:sldId id="337" r:id="rId32"/>
    <p:sldId id="267" r:id="rId33"/>
    <p:sldId id="317" r:id="rId34"/>
    <p:sldId id="270" r:id="rId35"/>
    <p:sldId id="318" r:id="rId36"/>
    <p:sldId id="321" r:id="rId37"/>
    <p:sldId id="273" r:id="rId38"/>
    <p:sldId id="274" r:id="rId39"/>
    <p:sldId id="275" r:id="rId40"/>
    <p:sldId id="276" r:id="rId41"/>
    <p:sldId id="300" r:id="rId42"/>
    <p:sldId id="301" r:id="rId43"/>
    <p:sldId id="277" r:id="rId44"/>
    <p:sldId id="278" r:id="rId45"/>
    <p:sldId id="339" r:id="rId46"/>
    <p:sldId id="330" r:id="rId47"/>
    <p:sldId id="281" r:id="rId48"/>
    <p:sldId id="282" r:id="rId49"/>
    <p:sldId id="283" r:id="rId50"/>
    <p:sldId id="322" r:id="rId51"/>
    <p:sldId id="284" r:id="rId52"/>
    <p:sldId id="298" r:id="rId53"/>
    <p:sldId id="299" r:id="rId54"/>
    <p:sldId id="295" r:id="rId55"/>
    <p:sldId id="285" r:id="rId56"/>
    <p:sldId id="286" r:id="rId57"/>
    <p:sldId id="331" r:id="rId58"/>
    <p:sldId id="287" r:id="rId59"/>
    <p:sldId id="323" r:id="rId60"/>
    <p:sldId id="288" r:id="rId61"/>
    <p:sldId id="324" r:id="rId62"/>
    <p:sldId id="289" r:id="rId63"/>
    <p:sldId id="303" r:id="rId64"/>
    <p:sldId id="306" r:id="rId65"/>
    <p:sldId id="290" r:id="rId66"/>
    <p:sldId id="308" r:id="rId67"/>
    <p:sldId id="304" r:id="rId68"/>
    <p:sldId id="305" r:id="rId69"/>
    <p:sldId id="309" r:id="rId70"/>
    <p:sldId id="311" r:id="rId71"/>
    <p:sldId id="310" r:id="rId72"/>
    <p:sldId id="307" r:id="rId7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3FF8C1-9C30-48B5-BC17-F605F9477A5C}" v="1" dt="2026-01-14T23:17:07.3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2004" y="306"/>
      </p:cViewPr>
      <p:guideLst>
        <p:guide orient="horz" pos="2160"/>
        <p:guide pos="2880"/>
      </p:guideLst>
    </p:cSldViewPr>
  </p:slideViewPr>
  <p:notesTextViewPr>
    <p:cViewPr>
      <p:scale>
        <a:sx n="3" d="2"/>
        <a:sy n="3" d="2"/>
      </p:scale>
      <p:origin x="0" y="0"/>
    </p:cViewPr>
  </p:notesTextViewPr>
  <p:sorterViewPr>
    <p:cViewPr>
      <p:scale>
        <a:sx n="100" d="100"/>
        <a:sy n="100" d="100"/>
      </p:scale>
      <p:origin x="0" y="-587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Cox" userId="673784d07f4c38b1" providerId="LiveId" clId="{4A97BAD2-FBD3-4720-827F-C2300EA0E348}"/>
    <pc:docChg chg="addSld modSld sldOrd">
      <pc:chgData name="Robert Cox" userId="673784d07f4c38b1" providerId="LiveId" clId="{4A97BAD2-FBD3-4720-827F-C2300EA0E348}" dt="2026-01-14T23:18:50.118" v="9"/>
      <pc:docMkLst>
        <pc:docMk/>
      </pc:docMkLst>
      <pc:sldChg chg="ord">
        <pc:chgData name="Robert Cox" userId="673784d07f4c38b1" providerId="LiveId" clId="{4A97BAD2-FBD3-4720-827F-C2300EA0E348}" dt="2026-01-14T23:18:26.994" v="7"/>
        <pc:sldMkLst>
          <pc:docMk/>
          <pc:sldMk cId="2705903780" sldId="338"/>
        </pc:sldMkLst>
      </pc:sldChg>
      <pc:sldChg chg="addSp modSp new mod ord">
        <pc:chgData name="Robert Cox" userId="673784d07f4c38b1" providerId="LiveId" clId="{4A97BAD2-FBD3-4720-827F-C2300EA0E348}" dt="2026-01-14T23:18:50.118" v="9"/>
        <pc:sldMkLst>
          <pc:docMk/>
          <pc:sldMk cId="1438512573" sldId="340"/>
        </pc:sldMkLst>
        <pc:picChg chg="add mod">
          <ac:chgData name="Robert Cox" userId="673784d07f4c38b1" providerId="LiveId" clId="{4A97BAD2-FBD3-4720-827F-C2300EA0E348}" dt="2026-01-14T23:17:22.374" v="5" actId="1076"/>
          <ac:picMkLst>
            <pc:docMk/>
            <pc:sldMk cId="1438512573" sldId="340"/>
            <ac:picMk id="3" creationId="{443261C0-4135-7690-C1DA-5A86D45393C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35" tIns="48317" rIns="96635" bIns="48317" rtlCol="0"/>
          <a:lstStyle>
            <a:lvl1pPr algn="l">
              <a:defRPr sz="1200"/>
            </a:lvl1pPr>
          </a:lstStyle>
          <a:p>
            <a:endParaRPr lang="en-US"/>
          </a:p>
        </p:txBody>
      </p:sp>
      <p:sp>
        <p:nvSpPr>
          <p:cNvPr id="3" name="Date Placeholder 2"/>
          <p:cNvSpPr>
            <a:spLocks noGrp="1"/>
          </p:cNvSpPr>
          <p:nvPr>
            <p:ph type="dt" sz="quarter" idx="1"/>
          </p:nvPr>
        </p:nvSpPr>
        <p:spPr>
          <a:xfrm>
            <a:off x="4143587" y="1"/>
            <a:ext cx="3169920" cy="481727"/>
          </a:xfrm>
          <a:prstGeom prst="rect">
            <a:avLst/>
          </a:prstGeom>
        </p:spPr>
        <p:txBody>
          <a:bodyPr vert="horz" lIns="96635" tIns="48317" rIns="96635" bIns="48317" rtlCol="0"/>
          <a:lstStyle>
            <a:lvl1pPr algn="r">
              <a:defRPr sz="1200"/>
            </a:lvl1pPr>
          </a:lstStyle>
          <a:p>
            <a:fld id="{C5267E8C-EB7E-43D8-8C94-127C85D130A0}" type="datetimeFigureOut">
              <a:rPr lang="en-US" smtClean="0"/>
              <a:t>1/14/2026</a:t>
            </a:fld>
            <a:endParaRPr lang="en-US"/>
          </a:p>
        </p:txBody>
      </p:sp>
      <p:sp>
        <p:nvSpPr>
          <p:cNvPr id="4" name="Footer Placeholder 3"/>
          <p:cNvSpPr>
            <a:spLocks noGrp="1"/>
          </p:cNvSpPr>
          <p:nvPr>
            <p:ph type="ftr" sz="quarter" idx="2"/>
          </p:nvPr>
        </p:nvSpPr>
        <p:spPr>
          <a:xfrm>
            <a:off x="0" y="9119477"/>
            <a:ext cx="3169920" cy="481726"/>
          </a:xfrm>
          <a:prstGeom prst="rect">
            <a:avLst/>
          </a:prstGeom>
        </p:spPr>
        <p:txBody>
          <a:bodyPr vert="horz" lIns="96635" tIns="48317" rIns="96635" bIns="4831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7"/>
            <a:ext cx="3169920" cy="481726"/>
          </a:xfrm>
          <a:prstGeom prst="rect">
            <a:avLst/>
          </a:prstGeom>
        </p:spPr>
        <p:txBody>
          <a:bodyPr vert="horz" lIns="96635" tIns="48317" rIns="96635" bIns="48317" rtlCol="0" anchor="b"/>
          <a:lstStyle>
            <a:lvl1pPr algn="r">
              <a:defRPr sz="1200"/>
            </a:lvl1pPr>
          </a:lstStyle>
          <a:p>
            <a:fld id="{BB803953-F725-4112-8E07-23ABA19FBE7E}" type="slidenum">
              <a:rPr lang="en-US" smtClean="0"/>
              <a:t>‹#›</a:t>
            </a:fld>
            <a:endParaRPr lang="en-US"/>
          </a:p>
        </p:txBody>
      </p:sp>
    </p:spTree>
    <p:extLst>
      <p:ext uri="{BB962C8B-B14F-4D97-AF65-F5344CB8AC3E}">
        <p14:creationId xmlns:p14="http://schemas.microsoft.com/office/powerpoint/2010/main" val="18647760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E9FE71F-2D08-4CA8-A153-9C6D440B4307}" type="datetimeFigureOut">
              <a:rPr lang="en-US" smtClean="0"/>
              <a:t>1/14/2026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A9CFA78-A3E9-4587-B621-D744D5AD39D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9FE71F-2D08-4CA8-A153-9C6D440B4307}"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9FE71F-2D08-4CA8-A153-9C6D440B4307}"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9FE71F-2D08-4CA8-A153-9C6D440B4307}"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E9FE71F-2D08-4CA8-A153-9C6D440B4307}"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9FE71F-2D08-4CA8-A153-9C6D440B4307}"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9FE71F-2D08-4CA8-A153-9C6D440B4307}"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E9FE71F-2D08-4CA8-A153-9C6D440B4307}"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A9CFA78-A3E9-4587-B621-D744D5AD39D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9FE71F-2D08-4CA8-A153-9C6D440B4307}"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FA78-A3E9-4587-B621-D744D5AD39D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9FE71F-2D08-4CA8-A153-9C6D440B4307}" type="datetimeFigureOut">
              <a:rPr lang="en-US" smtClean="0"/>
              <a:t>1/14/2026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9CFA78-A3E9-4587-B621-D744D5AD39D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gcfa.org/_files/ugd/5524b1_eb4a0b8dccc64672b547b9b9541b06ca.docx?dn=lcag-appendix-b-internal-control-checklist.docx" TargetMode="External"/><Relationship Id="rId2" Type="http://schemas.openxmlformats.org/officeDocument/2006/relationships/hyperlink" Target="https://www.gcfa.org/_files/ugd/5524b1_13965e2f0a37480fbe8d911b75944c4b.docx?dn=lcag-appendix-a-recommended-audit-procedures.docx" TargetMode="External"/><Relationship Id="rId1" Type="http://schemas.openxmlformats.org/officeDocument/2006/relationships/slideLayout" Target="../slideLayouts/slideLayout2.xml"/><Relationship Id="rId5" Type="http://schemas.openxmlformats.org/officeDocument/2006/relationships/hyperlink" Target="https://www.gcfa.org/_files/ugd/5524b1_bc16a28ab3d44c97a56d8b414402ec7b.pdf?index=true" TargetMode="External"/><Relationship Id="rId4" Type="http://schemas.openxmlformats.org/officeDocument/2006/relationships/hyperlink" Target="https://www.gcfa.org/_files/ugd/5524b1_def4650e277644c6838a218910dccf13.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en.wikipedia.org/wiki/Immigration_Reform_and_Control_Act"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newhire.sc.gov/" TargetMode="External"/><Relationship Id="rId2" Type="http://schemas.openxmlformats.org/officeDocument/2006/relationships/hyperlink" Target="https://www.llr.sc.gov/Immigration/index.asp?file=E-verify.htm"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llr.sc.gov/aboutus/index.asp?file=Posters.htm" TargetMode="External"/><Relationship Id="rId2" Type="http://schemas.openxmlformats.org/officeDocument/2006/relationships/hyperlink" Target="https://www.dol.gov/general/topics/posters"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peoplefacts.com/"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sos.sc.gov/online-filings/business-entities" TargetMode="External"/><Relationship Id="rId2" Type="http://schemas.openxmlformats.org/officeDocument/2006/relationships/hyperlink" Target="https://5524b19f-beb7-437d-a56f-bcb1c57de969.usrfiles.com/ugd/5524b1_74f3de9a17de44ee9e2f7ca2da71559f.pdf"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s://www.gcfa.org/resource/understanding-the-umc-trust-clause"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www.umcsc.org/trustees/"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umcsc.org/safe-sanctuaries/"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www.umcsc.org/bestpractices/"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umcsc.org/home/wp-content/uploads/RRR-Best-Practices-Responding-After-Attendee-Reports-Positive-COVID-Test.pdf" TargetMode="External"/><Relationship Id="rId2" Type="http://schemas.openxmlformats.org/officeDocument/2006/relationships/hyperlink" Target="https://www.cdc.gov/coronavirus/2019-ncov/community/faith-based.html"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s://church-admin.org/trustees-forms/"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church-admin.org/" TargetMode="External"/><Relationship Id="rId2" Type="http://schemas.openxmlformats.org/officeDocument/2006/relationships/hyperlink" Target="mailto:rlcox@umcsc.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a:t>Basic Church Administration	</a:t>
            </a:r>
          </a:p>
        </p:txBody>
      </p:sp>
      <p:sp>
        <p:nvSpPr>
          <p:cNvPr id="3" name="Subtitle 2"/>
          <p:cNvSpPr>
            <a:spLocks noGrp="1"/>
          </p:cNvSpPr>
          <p:nvPr>
            <p:ph type="subTitle" idx="1"/>
          </p:nvPr>
        </p:nvSpPr>
        <p:spPr/>
        <p:txBody>
          <a:bodyPr>
            <a:normAutofit/>
          </a:bodyPr>
          <a:lstStyle/>
          <a:p>
            <a:r>
              <a:rPr lang="en-US" dirty="0"/>
              <a:t>Keeping Records and Maintaining Legal Requirements</a:t>
            </a:r>
          </a:p>
        </p:txBody>
      </p:sp>
    </p:spTree>
    <p:extLst>
      <p:ext uri="{BB962C8B-B14F-4D97-AF65-F5344CB8AC3E}">
        <p14:creationId xmlns:p14="http://schemas.microsoft.com/office/powerpoint/2010/main" val="1729172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EA7C-2EE4-4401-8403-6FD150EF56AE}"/>
              </a:ext>
            </a:extLst>
          </p:cNvPr>
          <p:cNvSpPr>
            <a:spLocks noGrp="1"/>
          </p:cNvSpPr>
          <p:nvPr>
            <p:ph type="title"/>
          </p:nvPr>
        </p:nvSpPr>
        <p:spPr/>
        <p:txBody>
          <a:bodyPr/>
          <a:lstStyle/>
          <a:p>
            <a:r>
              <a:rPr lang="en-US" dirty="0"/>
              <a:t>Acts 2:41-42</a:t>
            </a:r>
          </a:p>
        </p:txBody>
      </p:sp>
      <p:sp>
        <p:nvSpPr>
          <p:cNvPr id="3" name="Content Placeholder 2">
            <a:extLst>
              <a:ext uri="{FF2B5EF4-FFF2-40B4-BE49-F238E27FC236}">
                <a16:creationId xmlns:a16="http://schemas.microsoft.com/office/drawing/2014/main" id="{8CD12317-CDCE-426D-91EF-743614FE2D72}"/>
              </a:ext>
            </a:extLst>
          </p:cNvPr>
          <p:cNvSpPr>
            <a:spLocks noGrp="1"/>
          </p:cNvSpPr>
          <p:nvPr>
            <p:ph idx="1"/>
          </p:nvPr>
        </p:nvSpPr>
        <p:spPr/>
        <p:txBody>
          <a:bodyPr>
            <a:normAutofit/>
          </a:bodyPr>
          <a:lstStyle/>
          <a:p>
            <a:r>
              <a:rPr lang="en-US" dirty="0"/>
              <a:t> </a:t>
            </a:r>
            <a:r>
              <a:rPr lang="en-US" sz="3200" b="1" baseline="30000" dirty="0"/>
              <a:t>41 </a:t>
            </a:r>
            <a:r>
              <a:rPr lang="en-US" sz="3200" dirty="0"/>
              <a:t>So those who welcomed his message were baptized, and that day about three thousand persons were added. </a:t>
            </a:r>
            <a:r>
              <a:rPr lang="en-US" sz="3200" b="1" baseline="30000" dirty="0"/>
              <a:t>42 </a:t>
            </a:r>
            <a:r>
              <a:rPr lang="en-US" sz="3200" dirty="0"/>
              <a:t>They devoted themselves to the apostles’ teaching and fellowship, to the breaking of bread and the prayers</a:t>
            </a:r>
            <a:r>
              <a:rPr lang="en-US" dirty="0"/>
              <a:t>.</a:t>
            </a:r>
          </a:p>
          <a:p>
            <a:endParaRPr lang="en-US" dirty="0"/>
          </a:p>
        </p:txBody>
      </p:sp>
    </p:spTree>
    <p:extLst>
      <p:ext uri="{BB962C8B-B14F-4D97-AF65-F5344CB8AC3E}">
        <p14:creationId xmlns:p14="http://schemas.microsoft.com/office/powerpoint/2010/main" val="39730203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Basic Church Administration</a:t>
            </a:r>
            <a:endParaRPr lang="en-US" dirty="0"/>
          </a:p>
        </p:txBody>
      </p:sp>
      <p:sp>
        <p:nvSpPr>
          <p:cNvPr id="3" name="Content Placeholder 2"/>
          <p:cNvSpPr>
            <a:spLocks noGrp="1"/>
          </p:cNvSpPr>
          <p:nvPr>
            <p:ph idx="1"/>
          </p:nvPr>
        </p:nvSpPr>
        <p:spPr/>
        <p:txBody>
          <a:bodyPr/>
          <a:lstStyle/>
          <a:p>
            <a:r>
              <a:rPr lang="en-US" b="1"/>
              <a:t>1 Corinthians 12:27-28</a:t>
            </a:r>
          </a:p>
          <a:p>
            <a:pPr marL="0" indent="0">
              <a:buNone/>
            </a:pPr>
            <a:r>
              <a:rPr lang="en-US"/>
              <a:t>New International Version 1984 (NIV1984)</a:t>
            </a:r>
          </a:p>
          <a:p>
            <a:pPr marL="0" indent="0">
              <a:buNone/>
            </a:pPr>
            <a:r>
              <a:rPr lang="en-US" baseline="30000"/>
              <a:t>27 </a:t>
            </a:r>
            <a:r>
              <a:rPr lang="en-US"/>
              <a:t>Now you are the body of Christ, and each one of you is a part of it. </a:t>
            </a:r>
            <a:r>
              <a:rPr lang="en-US" baseline="30000"/>
              <a:t>28 </a:t>
            </a:r>
            <a:r>
              <a:rPr lang="en-US"/>
              <a:t>And in the church God has appointed first of all apostles, second prophets, third teachers, then workers of miracles, also those having gifts of healing, those able to help others, those with gifts of </a:t>
            </a:r>
            <a:r>
              <a:rPr lang="en-US" b="1" i="1"/>
              <a:t>administration</a:t>
            </a:r>
            <a:r>
              <a:rPr lang="en-US"/>
              <a:t>, and those speaking in different kinds of tongues.</a:t>
            </a:r>
            <a:endParaRPr lang="en-US" dirty="0"/>
          </a:p>
        </p:txBody>
      </p:sp>
    </p:spTree>
    <p:extLst>
      <p:ext uri="{BB962C8B-B14F-4D97-AF65-F5344CB8AC3E}">
        <p14:creationId xmlns:p14="http://schemas.microsoft.com/office/powerpoint/2010/main" val="2703153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Ultimately Responsible?</a:t>
            </a:r>
          </a:p>
        </p:txBody>
      </p:sp>
      <p:sp>
        <p:nvSpPr>
          <p:cNvPr id="3" name="Content Placeholder 2"/>
          <p:cNvSpPr>
            <a:spLocks noGrp="1"/>
          </p:cNvSpPr>
          <p:nvPr>
            <p:ph idx="1"/>
          </p:nvPr>
        </p:nvSpPr>
        <p:spPr/>
        <p:txBody>
          <a:bodyPr>
            <a:normAutofit fontScale="92500"/>
          </a:bodyPr>
          <a:lstStyle/>
          <a:p>
            <a:r>
              <a:rPr lang="en-US" sz="3200" dirty="0"/>
              <a:t>Pastor</a:t>
            </a:r>
          </a:p>
          <a:p>
            <a:pPr lvl="1"/>
            <a:r>
              <a:rPr lang="en-US" sz="2600" i="1" dirty="0"/>
              <a:t>Discipline </a:t>
            </a:r>
            <a:r>
              <a:rPr lang="en-US" sz="2600" dirty="0"/>
              <a:t>para. 340 – Duties of the pastor</a:t>
            </a:r>
          </a:p>
          <a:p>
            <a:pPr lvl="2"/>
            <a:r>
              <a:rPr lang="en-US" sz="2600" dirty="0"/>
              <a:t>(1) To be the administrative officer of the local church and to assure that the organizational concerns of the congregation are adequately provided for. </a:t>
            </a:r>
            <a:br>
              <a:rPr lang="en-US" sz="2600" dirty="0"/>
            </a:br>
            <a:endParaRPr lang="en-US" sz="2600" dirty="0"/>
          </a:p>
          <a:p>
            <a:pPr lvl="2"/>
            <a:r>
              <a:rPr lang="en-US" sz="2600" dirty="0"/>
              <a:t>(2) To administer the temporal affairs of the church in their appointment, the annual conference, and the general church.</a:t>
            </a:r>
            <a:br>
              <a:rPr lang="en-US" dirty="0"/>
            </a:br>
            <a:br>
              <a:rPr lang="en-US" dirty="0"/>
            </a:br>
            <a:endParaRPr lang="en-US" dirty="0"/>
          </a:p>
          <a:p>
            <a:pPr lvl="2"/>
            <a:endParaRPr lang="en-US" i="1" dirty="0"/>
          </a:p>
        </p:txBody>
      </p:sp>
    </p:spTree>
    <p:extLst>
      <p:ext uri="{BB962C8B-B14F-4D97-AF65-F5344CB8AC3E}">
        <p14:creationId xmlns:p14="http://schemas.microsoft.com/office/powerpoint/2010/main" val="751980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Ultimately Responsible?</a:t>
            </a:r>
          </a:p>
        </p:txBody>
      </p:sp>
      <p:sp>
        <p:nvSpPr>
          <p:cNvPr id="3" name="Content Placeholder 2"/>
          <p:cNvSpPr>
            <a:spLocks noGrp="1"/>
          </p:cNvSpPr>
          <p:nvPr>
            <p:ph idx="1"/>
          </p:nvPr>
        </p:nvSpPr>
        <p:spPr/>
        <p:txBody>
          <a:bodyPr>
            <a:normAutofit fontScale="92500" lnSpcReduction="10000"/>
          </a:bodyPr>
          <a:lstStyle/>
          <a:p>
            <a:r>
              <a:rPr lang="en-US" sz="3200" dirty="0"/>
              <a:t>Pastor</a:t>
            </a:r>
          </a:p>
          <a:p>
            <a:pPr lvl="1"/>
            <a:r>
              <a:rPr lang="en-US" sz="3000" dirty="0"/>
              <a:t>(2)(a) To administer the provisions of the </a:t>
            </a:r>
            <a:r>
              <a:rPr lang="en-US" sz="3000" i="1" dirty="0"/>
              <a:t>Discipline</a:t>
            </a:r>
            <a:r>
              <a:rPr lang="en-US" sz="3000" dirty="0"/>
              <a:t>.</a:t>
            </a:r>
          </a:p>
          <a:p>
            <a:pPr lvl="1"/>
            <a:r>
              <a:rPr lang="en-US" sz="3000" dirty="0"/>
              <a:t>(2)(f) To care for all church records and local church financial obligations, and certify the accuracy of all financial, membership, and any other reports submitted by the local church to the annual conference for use in apportioning costs back to the church.</a:t>
            </a:r>
            <a:br>
              <a:rPr lang="en-US" dirty="0"/>
            </a:br>
            <a:br>
              <a:rPr lang="en-US" dirty="0"/>
            </a:br>
            <a:endParaRPr lang="en-US" dirty="0"/>
          </a:p>
        </p:txBody>
      </p:sp>
    </p:spTree>
    <p:extLst>
      <p:ext uri="{BB962C8B-B14F-4D97-AF65-F5344CB8AC3E}">
        <p14:creationId xmlns:p14="http://schemas.microsoft.com/office/powerpoint/2010/main" val="1422277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Sources for Records Requirements</a:t>
            </a:r>
          </a:p>
        </p:txBody>
      </p:sp>
      <p:sp>
        <p:nvSpPr>
          <p:cNvPr id="2" name="Content Placeholder 1"/>
          <p:cNvSpPr>
            <a:spLocks noGrp="1"/>
          </p:cNvSpPr>
          <p:nvPr>
            <p:ph sz="half" idx="1"/>
          </p:nvPr>
        </p:nvSpPr>
        <p:spPr/>
        <p:txBody>
          <a:bodyPr>
            <a:normAutofit/>
          </a:bodyPr>
          <a:lstStyle/>
          <a:p>
            <a:r>
              <a:rPr lang="en-US" sz="3200" b="1" i="1" dirty="0"/>
              <a:t>Discipline</a:t>
            </a:r>
          </a:p>
          <a:p>
            <a:pPr lvl="1"/>
            <a:r>
              <a:rPr lang="en-US" sz="3200" dirty="0"/>
              <a:t>Membership</a:t>
            </a:r>
          </a:p>
          <a:p>
            <a:pPr lvl="1"/>
            <a:r>
              <a:rPr lang="en-US" sz="3200" dirty="0"/>
              <a:t>Giving</a:t>
            </a:r>
          </a:p>
          <a:p>
            <a:pPr lvl="1"/>
            <a:r>
              <a:rPr lang="en-US" sz="3200" dirty="0"/>
              <a:t>Financial</a:t>
            </a:r>
          </a:p>
          <a:p>
            <a:pPr lvl="1"/>
            <a:r>
              <a:rPr lang="en-US" sz="3200" dirty="0"/>
              <a:t>Personnel</a:t>
            </a:r>
          </a:p>
          <a:p>
            <a:pPr lvl="1"/>
            <a:r>
              <a:rPr lang="en-US" sz="3200" dirty="0"/>
              <a:t>Legal</a:t>
            </a:r>
          </a:p>
        </p:txBody>
      </p:sp>
      <p:sp>
        <p:nvSpPr>
          <p:cNvPr id="3" name="Content Placeholder 2"/>
          <p:cNvSpPr>
            <a:spLocks noGrp="1"/>
          </p:cNvSpPr>
          <p:nvPr>
            <p:ph sz="half" idx="2"/>
          </p:nvPr>
        </p:nvSpPr>
        <p:spPr/>
        <p:txBody>
          <a:bodyPr>
            <a:normAutofit/>
          </a:bodyPr>
          <a:lstStyle/>
          <a:p>
            <a:r>
              <a:rPr lang="en-US" sz="3200" b="1" dirty="0"/>
              <a:t>Governmental</a:t>
            </a:r>
          </a:p>
          <a:p>
            <a:pPr lvl="1"/>
            <a:r>
              <a:rPr lang="en-US" sz="3200" dirty="0"/>
              <a:t>Giving</a:t>
            </a:r>
          </a:p>
          <a:p>
            <a:pPr lvl="1"/>
            <a:r>
              <a:rPr lang="en-US" sz="3200" dirty="0"/>
              <a:t>Financial</a:t>
            </a:r>
          </a:p>
          <a:p>
            <a:pPr lvl="1"/>
            <a:r>
              <a:rPr lang="en-US" sz="3200" dirty="0"/>
              <a:t>Personnel</a:t>
            </a:r>
          </a:p>
          <a:p>
            <a:pPr lvl="1"/>
            <a:r>
              <a:rPr lang="en-US" sz="3200" dirty="0"/>
              <a:t>Legal</a:t>
            </a:r>
          </a:p>
        </p:txBody>
      </p:sp>
    </p:spTree>
    <p:extLst>
      <p:ext uri="{BB962C8B-B14F-4D97-AF65-F5344CB8AC3E}">
        <p14:creationId xmlns:p14="http://schemas.microsoft.com/office/powerpoint/2010/main" val="32166479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58018-A38A-5100-158D-AEAF24D05ECB}"/>
              </a:ext>
            </a:extLst>
          </p:cNvPr>
          <p:cNvSpPr>
            <a:spLocks noGrp="1"/>
          </p:cNvSpPr>
          <p:nvPr>
            <p:ph type="ctrTitle"/>
          </p:nvPr>
        </p:nvSpPr>
        <p:spPr/>
        <p:txBody>
          <a:bodyPr/>
          <a:lstStyle/>
          <a:p>
            <a:r>
              <a:rPr lang="en-US" dirty="0"/>
              <a:t>Membership</a:t>
            </a:r>
          </a:p>
        </p:txBody>
      </p:sp>
      <p:sp>
        <p:nvSpPr>
          <p:cNvPr id="3" name="Subtitle 2">
            <a:extLst>
              <a:ext uri="{FF2B5EF4-FFF2-40B4-BE49-F238E27FC236}">
                <a16:creationId xmlns:a16="http://schemas.microsoft.com/office/drawing/2014/main" id="{B09FE2DE-2F29-7A52-B585-AE82BFEDB1E6}"/>
              </a:ext>
            </a:extLst>
          </p:cNvPr>
          <p:cNvSpPr>
            <a:spLocks noGrp="1"/>
          </p:cNvSpPr>
          <p:nvPr>
            <p:ph type="subTitle" idx="1"/>
          </p:nvPr>
        </p:nvSpPr>
        <p:spPr/>
        <p:txBody>
          <a:bodyPr/>
          <a:lstStyle/>
          <a:p>
            <a:r>
              <a:rPr lang="en-US" dirty="0"/>
              <a:t>Keeping Proper records up-to-date</a:t>
            </a:r>
          </a:p>
        </p:txBody>
      </p:sp>
    </p:spTree>
    <p:extLst>
      <p:ext uri="{BB962C8B-B14F-4D97-AF65-F5344CB8AC3E}">
        <p14:creationId xmlns:p14="http://schemas.microsoft.com/office/powerpoint/2010/main" val="40001656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Membership</a:t>
            </a:r>
          </a:p>
        </p:txBody>
      </p:sp>
      <p:sp>
        <p:nvSpPr>
          <p:cNvPr id="3" name="Content Placeholder 2"/>
          <p:cNvSpPr>
            <a:spLocks noGrp="1"/>
          </p:cNvSpPr>
          <p:nvPr>
            <p:ph idx="1"/>
          </p:nvPr>
        </p:nvSpPr>
        <p:spPr/>
        <p:txBody>
          <a:bodyPr numCol="2">
            <a:normAutofit/>
          </a:bodyPr>
          <a:lstStyle/>
          <a:p>
            <a:r>
              <a:rPr lang="en-US" sz="3200" dirty="0"/>
              <a:t>Types of Members</a:t>
            </a:r>
          </a:p>
          <a:p>
            <a:pPr lvl="1"/>
            <a:r>
              <a:rPr lang="en-US" sz="3200" dirty="0"/>
              <a:t>Baptized</a:t>
            </a:r>
          </a:p>
          <a:p>
            <a:pPr lvl="1"/>
            <a:r>
              <a:rPr lang="en-US" sz="3200" dirty="0"/>
              <a:t>Professing</a:t>
            </a:r>
          </a:p>
          <a:p>
            <a:pPr lvl="1"/>
            <a:r>
              <a:rPr lang="en-US" sz="3200" dirty="0"/>
              <a:t>Associate</a:t>
            </a:r>
          </a:p>
          <a:p>
            <a:pPr lvl="1"/>
            <a:r>
              <a:rPr lang="en-US" sz="3200" dirty="0"/>
              <a:t>Affiliate</a:t>
            </a:r>
          </a:p>
          <a:p>
            <a:pPr lvl="1"/>
            <a:r>
              <a:rPr lang="en-US" sz="3200" dirty="0"/>
              <a:t>Constituent</a:t>
            </a:r>
          </a:p>
          <a:p>
            <a:pPr lvl="1"/>
            <a:endParaRPr lang="en-US" sz="3200"/>
          </a:p>
          <a:p>
            <a:pPr lvl="1"/>
            <a:r>
              <a:rPr lang="en-US" sz="3200"/>
              <a:t>Status </a:t>
            </a:r>
            <a:r>
              <a:rPr lang="en-US" sz="3200" dirty="0"/>
              <a:t>of Members</a:t>
            </a:r>
          </a:p>
          <a:p>
            <a:pPr lvl="2"/>
            <a:r>
              <a:rPr lang="en-US" sz="2900" dirty="0"/>
              <a:t>Active</a:t>
            </a:r>
          </a:p>
          <a:p>
            <a:pPr lvl="2"/>
            <a:r>
              <a:rPr lang="en-US" sz="2900" dirty="0"/>
              <a:t>Inactive</a:t>
            </a:r>
          </a:p>
          <a:p>
            <a:pPr lvl="2"/>
            <a:r>
              <a:rPr lang="en-US" sz="2900" dirty="0"/>
              <a:t>Homebound</a:t>
            </a:r>
          </a:p>
          <a:p>
            <a:pPr lvl="2"/>
            <a:r>
              <a:rPr lang="en-US" sz="2900" dirty="0"/>
              <a:t>Institutionalized</a:t>
            </a:r>
          </a:p>
          <a:p>
            <a:pPr lvl="2"/>
            <a:r>
              <a:rPr lang="en-US" sz="2900" dirty="0"/>
              <a:t>Military</a:t>
            </a:r>
          </a:p>
          <a:p>
            <a:pPr lvl="2"/>
            <a:r>
              <a:rPr lang="en-US" sz="2900" dirty="0"/>
              <a:t>Other</a:t>
            </a:r>
          </a:p>
        </p:txBody>
      </p:sp>
    </p:spTree>
    <p:extLst>
      <p:ext uri="{BB962C8B-B14F-4D97-AF65-F5344CB8AC3E}">
        <p14:creationId xmlns:p14="http://schemas.microsoft.com/office/powerpoint/2010/main" val="38999975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Ways to join</a:t>
            </a:r>
          </a:p>
          <a:p>
            <a:pPr lvl="1"/>
            <a:r>
              <a:rPr lang="en-US" sz="3200" dirty="0"/>
              <a:t>Baptism</a:t>
            </a:r>
          </a:p>
          <a:p>
            <a:pPr lvl="1"/>
            <a:r>
              <a:rPr lang="en-US" sz="3200" dirty="0"/>
              <a:t>Profession of faith</a:t>
            </a:r>
          </a:p>
          <a:p>
            <a:pPr lvl="1"/>
            <a:r>
              <a:rPr lang="en-US" sz="3200" dirty="0"/>
              <a:t>Reaffirmation of faith</a:t>
            </a:r>
          </a:p>
          <a:p>
            <a:pPr lvl="1"/>
            <a:r>
              <a:rPr lang="en-US" sz="3200" dirty="0"/>
              <a:t>Transfer from Another UMC</a:t>
            </a:r>
          </a:p>
          <a:p>
            <a:pPr lvl="1"/>
            <a:r>
              <a:rPr lang="en-US" sz="3200" dirty="0"/>
              <a:t>Transfer from Another Denomination</a:t>
            </a:r>
          </a:p>
        </p:txBody>
      </p:sp>
    </p:spTree>
    <p:extLst>
      <p:ext uri="{BB962C8B-B14F-4D97-AF65-F5344CB8AC3E}">
        <p14:creationId xmlns:p14="http://schemas.microsoft.com/office/powerpoint/2010/main" val="33493315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Ways to Leave</a:t>
            </a:r>
          </a:p>
          <a:p>
            <a:pPr lvl="1"/>
            <a:r>
              <a:rPr lang="en-US" sz="3200" dirty="0"/>
              <a:t>Transfer to Another UMC</a:t>
            </a:r>
          </a:p>
          <a:p>
            <a:pPr lvl="1"/>
            <a:r>
              <a:rPr lang="en-US" sz="3200" dirty="0"/>
              <a:t>Transfer to Another Denomination</a:t>
            </a:r>
          </a:p>
          <a:p>
            <a:pPr lvl="1"/>
            <a:r>
              <a:rPr lang="en-US" sz="3200" dirty="0"/>
              <a:t>Withdraw</a:t>
            </a:r>
          </a:p>
          <a:p>
            <a:pPr lvl="1"/>
            <a:r>
              <a:rPr lang="en-US" sz="3200" dirty="0"/>
              <a:t>Expulsion – guilty of chargeable of offense</a:t>
            </a:r>
          </a:p>
          <a:p>
            <a:pPr lvl="1"/>
            <a:r>
              <a:rPr lang="en-US" sz="3200" dirty="0"/>
              <a:t>Removed by Charge Conference</a:t>
            </a:r>
          </a:p>
          <a:p>
            <a:pPr lvl="1"/>
            <a:r>
              <a:rPr lang="en-US" sz="3200" dirty="0"/>
              <a:t>Death</a:t>
            </a:r>
          </a:p>
        </p:txBody>
      </p:sp>
    </p:spTree>
    <p:extLst>
      <p:ext uri="{BB962C8B-B14F-4D97-AF65-F5344CB8AC3E}">
        <p14:creationId xmlns:p14="http://schemas.microsoft.com/office/powerpoint/2010/main" val="2019294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lnSpcReduction="10000"/>
          </a:bodyPr>
          <a:lstStyle/>
          <a:p>
            <a:r>
              <a:rPr lang="en-US" sz="3200" dirty="0"/>
              <a:t>Records Required</a:t>
            </a:r>
          </a:p>
          <a:p>
            <a:pPr lvl="1"/>
            <a:r>
              <a:rPr lang="en-US" sz="3200" dirty="0"/>
              <a:t>Permanent Church Register (Chronological Roll)</a:t>
            </a:r>
          </a:p>
          <a:p>
            <a:pPr lvl="1"/>
            <a:r>
              <a:rPr lang="en-US" sz="3200" dirty="0"/>
              <a:t>Record of Faith Journey</a:t>
            </a:r>
          </a:p>
          <a:p>
            <a:pPr lvl="1"/>
            <a:r>
              <a:rPr lang="en-US" sz="3200" dirty="0"/>
              <a:t>Professing members removed by charge conference</a:t>
            </a:r>
          </a:p>
          <a:p>
            <a:pPr lvl="1"/>
            <a:r>
              <a:rPr lang="en-US" sz="3200" dirty="0"/>
              <a:t>Constituency Roll</a:t>
            </a:r>
          </a:p>
          <a:p>
            <a:pPr lvl="1"/>
            <a:r>
              <a:rPr lang="en-US" sz="3200" dirty="0"/>
              <a:t>Affiliate/Associate membership</a:t>
            </a:r>
          </a:p>
          <a:p>
            <a:pPr marL="393192" lvl="1" indent="0">
              <a:buNone/>
            </a:pPr>
            <a:endParaRPr lang="en-US" sz="3200" dirty="0"/>
          </a:p>
          <a:p>
            <a:pPr lvl="1"/>
            <a:endParaRPr lang="en-US" dirty="0"/>
          </a:p>
        </p:txBody>
      </p:sp>
    </p:spTree>
    <p:extLst>
      <p:ext uri="{BB962C8B-B14F-4D97-AF65-F5344CB8AC3E}">
        <p14:creationId xmlns:p14="http://schemas.microsoft.com/office/powerpoint/2010/main" val="41118056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8B1C-4592-4EE2-A124-877B94E42AA3}"/>
              </a:ext>
            </a:extLst>
          </p:cNvPr>
          <p:cNvSpPr>
            <a:spLocks noGrp="1"/>
          </p:cNvSpPr>
          <p:nvPr>
            <p:ph type="title"/>
          </p:nvPr>
        </p:nvSpPr>
        <p:spPr/>
        <p:txBody>
          <a:bodyPr/>
          <a:lstStyle/>
          <a:p>
            <a:r>
              <a:rPr lang="en-US" dirty="0"/>
              <a:t>Membership</a:t>
            </a:r>
          </a:p>
        </p:txBody>
      </p:sp>
      <p:sp>
        <p:nvSpPr>
          <p:cNvPr id="3" name="Content Placeholder 2">
            <a:extLst>
              <a:ext uri="{FF2B5EF4-FFF2-40B4-BE49-F238E27FC236}">
                <a16:creationId xmlns:a16="http://schemas.microsoft.com/office/drawing/2014/main" id="{B27E3C08-F12F-4BE7-8087-2EC7BC1CBE1C}"/>
              </a:ext>
            </a:extLst>
          </p:cNvPr>
          <p:cNvSpPr>
            <a:spLocks noGrp="1"/>
          </p:cNvSpPr>
          <p:nvPr>
            <p:ph idx="1"/>
          </p:nvPr>
        </p:nvSpPr>
        <p:spPr/>
        <p:txBody>
          <a:bodyPr/>
          <a:lstStyle/>
          <a:p>
            <a:r>
              <a:rPr lang="en-US" dirty="0"/>
              <a:t>Supplemental Records recommended.</a:t>
            </a:r>
          </a:p>
          <a:p>
            <a:pPr lvl="1"/>
            <a:r>
              <a:rPr lang="en-US" dirty="0"/>
              <a:t>Record of Baptisms</a:t>
            </a:r>
          </a:p>
          <a:p>
            <a:pPr lvl="1"/>
            <a:r>
              <a:rPr lang="en-US" dirty="0"/>
              <a:t>Family/Household Roll</a:t>
            </a:r>
          </a:p>
          <a:p>
            <a:pPr lvl="1"/>
            <a:r>
              <a:rPr lang="en-US" dirty="0"/>
              <a:t>Record of Marriages</a:t>
            </a:r>
          </a:p>
          <a:p>
            <a:pPr lvl="1"/>
            <a:r>
              <a:rPr lang="en-US" dirty="0"/>
              <a:t>Record of Deaths</a:t>
            </a:r>
          </a:p>
          <a:p>
            <a:pPr lvl="1"/>
            <a:r>
              <a:rPr lang="en-US" dirty="0"/>
              <a:t>Historical Record</a:t>
            </a:r>
          </a:p>
          <a:p>
            <a:pPr lvl="1"/>
            <a:r>
              <a:rPr lang="en-US" dirty="0"/>
              <a:t>Pastor History</a:t>
            </a:r>
          </a:p>
        </p:txBody>
      </p:sp>
    </p:spTree>
    <p:extLst>
      <p:ext uri="{BB962C8B-B14F-4D97-AF65-F5344CB8AC3E}">
        <p14:creationId xmlns:p14="http://schemas.microsoft.com/office/powerpoint/2010/main" val="3685869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86C88-081A-4CA9-9309-B14AF097F4B1}"/>
              </a:ext>
            </a:extLst>
          </p:cNvPr>
          <p:cNvSpPr>
            <a:spLocks noGrp="1"/>
          </p:cNvSpPr>
          <p:nvPr>
            <p:ph type="title"/>
          </p:nvPr>
        </p:nvSpPr>
        <p:spPr/>
        <p:txBody>
          <a:bodyPr/>
          <a:lstStyle/>
          <a:p>
            <a:r>
              <a:rPr lang="en-US" dirty="0"/>
              <a:t>Membership</a:t>
            </a:r>
          </a:p>
        </p:txBody>
      </p:sp>
      <p:pic>
        <p:nvPicPr>
          <p:cNvPr id="5" name="Content Placeholder 4">
            <a:extLst>
              <a:ext uri="{FF2B5EF4-FFF2-40B4-BE49-F238E27FC236}">
                <a16:creationId xmlns:a16="http://schemas.microsoft.com/office/drawing/2014/main" id="{80BDDB36-4B9F-4624-BF80-B01789B53C1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215737" y="-914400"/>
            <a:ext cx="6712526" cy="8686800"/>
          </a:xfrm>
        </p:spPr>
      </p:pic>
    </p:spTree>
    <p:extLst>
      <p:ext uri="{BB962C8B-B14F-4D97-AF65-F5344CB8AC3E}">
        <p14:creationId xmlns:p14="http://schemas.microsoft.com/office/powerpoint/2010/main" val="26492748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4643416-B3AA-42D3-9D00-8FB5A12D49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603459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 table, letter&#10;&#10;Description automatically generated">
            <a:extLst>
              <a:ext uri="{FF2B5EF4-FFF2-40B4-BE49-F238E27FC236}">
                <a16:creationId xmlns:a16="http://schemas.microsoft.com/office/drawing/2014/main" id="{1C03378B-63D0-42DB-B55C-33D8038D92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2074505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96AA0D0E-CCBB-47FC-9146-6B155A7F81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5795129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0672A940-8722-4D5C-8CDE-093980B0AF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2296609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32FF-85A7-4E38-BF2D-F3EB42AA3D49}"/>
              </a:ext>
            </a:extLst>
          </p:cNvPr>
          <p:cNvSpPr>
            <a:spLocks noGrp="1"/>
          </p:cNvSpPr>
          <p:nvPr>
            <p:ph type="title"/>
          </p:nvPr>
        </p:nvSpPr>
        <p:spPr/>
        <p:txBody>
          <a:bodyPr/>
          <a:lstStyle/>
          <a:p>
            <a:endParaRPr lang="en-US"/>
          </a:p>
        </p:txBody>
      </p:sp>
      <p:pic>
        <p:nvPicPr>
          <p:cNvPr id="7" name="Content Placeholder 6" descr="Table&#10;&#10;Description automatically generated">
            <a:extLst>
              <a:ext uri="{FF2B5EF4-FFF2-40B4-BE49-F238E27FC236}">
                <a16:creationId xmlns:a16="http://schemas.microsoft.com/office/drawing/2014/main" id="{DC047B84-1BFF-4D8B-9653-EB1680AE08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478" y="78438"/>
            <a:ext cx="8974122" cy="6934550"/>
          </a:xfrm>
        </p:spPr>
      </p:pic>
    </p:spTree>
    <p:extLst>
      <p:ext uri="{BB962C8B-B14F-4D97-AF65-F5344CB8AC3E}">
        <p14:creationId xmlns:p14="http://schemas.microsoft.com/office/powerpoint/2010/main" val="32428020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925E4762-B31C-4385-B930-FAE833507E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351417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Making the Transfer</a:t>
            </a:r>
          </a:p>
          <a:p>
            <a:pPr lvl="1"/>
            <a:r>
              <a:rPr lang="en-US" sz="3200" dirty="0"/>
              <a:t>Requesting a transfer</a:t>
            </a:r>
          </a:p>
          <a:p>
            <a:pPr lvl="1"/>
            <a:r>
              <a:rPr lang="en-US" sz="3200" dirty="0"/>
              <a:t>Responding to a request for transfer</a:t>
            </a:r>
          </a:p>
        </p:txBody>
      </p:sp>
    </p:spTree>
    <p:extLst>
      <p:ext uri="{BB962C8B-B14F-4D97-AF65-F5344CB8AC3E}">
        <p14:creationId xmlns:p14="http://schemas.microsoft.com/office/powerpoint/2010/main" val="3951599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FBFE-C3B6-4152-AB4A-8C8FBAF6C3B3}"/>
              </a:ext>
            </a:extLst>
          </p:cNvPr>
          <p:cNvSpPr>
            <a:spLocks noGrp="1"/>
          </p:cNvSpPr>
          <p:nvPr>
            <p:ph type="title"/>
          </p:nvPr>
        </p:nvSpPr>
        <p:spPr/>
        <p:txBody>
          <a:bodyPr/>
          <a:lstStyle/>
          <a:p>
            <a:r>
              <a:rPr lang="en-US" dirty="0"/>
              <a:t>Membership</a:t>
            </a:r>
          </a:p>
        </p:txBody>
      </p:sp>
      <p:pic>
        <p:nvPicPr>
          <p:cNvPr id="5" name="Content Placeholder 4">
            <a:extLst>
              <a:ext uri="{FF2B5EF4-FFF2-40B4-BE49-F238E27FC236}">
                <a16:creationId xmlns:a16="http://schemas.microsoft.com/office/drawing/2014/main" id="{41562765-8167-4F6C-A56E-293EECDC3C0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1182708" y="-573107"/>
            <a:ext cx="6609845" cy="8060859"/>
          </a:xfrm>
        </p:spPr>
      </p:pic>
    </p:spTree>
    <p:extLst>
      <p:ext uri="{BB962C8B-B14F-4D97-AF65-F5344CB8AC3E}">
        <p14:creationId xmlns:p14="http://schemas.microsoft.com/office/powerpoint/2010/main" val="31337278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Membership</a:t>
            </a:r>
          </a:p>
        </p:txBody>
      </p:sp>
      <p:sp>
        <p:nvSpPr>
          <p:cNvPr id="3" name="Content Placeholder 2"/>
          <p:cNvSpPr>
            <a:spLocks noGrp="1"/>
          </p:cNvSpPr>
          <p:nvPr>
            <p:ph idx="1"/>
          </p:nvPr>
        </p:nvSpPr>
        <p:spPr/>
        <p:txBody>
          <a:bodyPr>
            <a:normAutofit/>
          </a:bodyPr>
          <a:lstStyle/>
          <a:p>
            <a:r>
              <a:rPr lang="en-US" sz="3200" dirty="0"/>
              <a:t>Reporting to Charge Conference</a:t>
            </a:r>
          </a:p>
          <a:p>
            <a:pPr lvl="1"/>
            <a:r>
              <a:rPr lang="en-US" sz="3200" dirty="0"/>
              <a:t>Listing names and dates – </a:t>
            </a:r>
            <a:r>
              <a:rPr lang="en-US" sz="3200"/>
              <a:t>Charge Conference </a:t>
            </a:r>
            <a:r>
              <a:rPr lang="en-US" sz="3200" dirty="0"/>
              <a:t>Date to Charge Conference Date</a:t>
            </a:r>
          </a:p>
          <a:p>
            <a:endParaRPr lang="en-US" sz="3200" dirty="0"/>
          </a:p>
          <a:p>
            <a:r>
              <a:rPr lang="en-US" sz="3200" dirty="0"/>
              <a:t>Reporting to Annual Conference</a:t>
            </a:r>
          </a:p>
          <a:p>
            <a:pPr lvl="1"/>
            <a:r>
              <a:rPr lang="en-US" sz="3200" dirty="0"/>
              <a:t>Table I – numbers only – Calendar Year</a:t>
            </a:r>
          </a:p>
        </p:txBody>
      </p:sp>
    </p:spTree>
    <p:extLst>
      <p:ext uri="{BB962C8B-B14F-4D97-AF65-F5344CB8AC3E}">
        <p14:creationId xmlns:p14="http://schemas.microsoft.com/office/powerpoint/2010/main" val="42706448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27D8-2874-F2EC-E8CC-8F6C7B660704}"/>
              </a:ext>
            </a:extLst>
          </p:cNvPr>
          <p:cNvSpPr>
            <a:spLocks noGrp="1"/>
          </p:cNvSpPr>
          <p:nvPr>
            <p:ph type="ctrTitle"/>
          </p:nvPr>
        </p:nvSpPr>
        <p:spPr/>
        <p:txBody>
          <a:bodyPr/>
          <a:lstStyle/>
          <a:p>
            <a:r>
              <a:rPr lang="en-US" dirty="0"/>
              <a:t>Finance Committee</a:t>
            </a:r>
          </a:p>
        </p:txBody>
      </p:sp>
      <p:sp>
        <p:nvSpPr>
          <p:cNvPr id="3" name="Subtitle 2">
            <a:extLst>
              <a:ext uri="{FF2B5EF4-FFF2-40B4-BE49-F238E27FC236}">
                <a16:creationId xmlns:a16="http://schemas.microsoft.com/office/drawing/2014/main" id="{E1AC4EB1-6BF5-EAFC-53C4-7C28751FB758}"/>
              </a:ext>
            </a:extLst>
          </p:cNvPr>
          <p:cNvSpPr>
            <a:spLocks noGrp="1"/>
          </p:cNvSpPr>
          <p:nvPr>
            <p:ph type="subTitle" idx="1"/>
          </p:nvPr>
        </p:nvSpPr>
        <p:spPr/>
        <p:txBody>
          <a:bodyPr/>
          <a:lstStyle/>
          <a:p>
            <a:r>
              <a:rPr lang="en-US" dirty="0"/>
              <a:t>Membership and Duties</a:t>
            </a:r>
          </a:p>
        </p:txBody>
      </p:sp>
    </p:spTree>
    <p:extLst>
      <p:ext uri="{BB962C8B-B14F-4D97-AF65-F5344CB8AC3E}">
        <p14:creationId xmlns:p14="http://schemas.microsoft.com/office/powerpoint/2010/main" val="3736252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204C2-183D-EC90-3500-6DDE1CF609EB}"/>
              </a:ext>
            </a:extLst>
          </p:cNvPr>
          <p:cNvSpPr>
            <a:spLocks noGrp="1"/>
          </p:cNvSpPr>
          <p:nvPr>
            <p:ph type="title"/>
          </p:nvPr>
        </p:nvSpPr>
        <p:spPr/>
        <p:txBody>
          <a:bodyPr/>
          <a:lstStyle/>
          <a:p>
            <a:r>
              <a:rPr lang="en-US" dirty="0"/>
              <a:t>Finance Committee</a:t>
            </a:r>
          </a:p>
        </p:txBody>
      </p:sp>
      <p:sp>
        <p:nvSpPr>
          <p:cNvPr id="3" name="Content Placeholder 2">
            <a:extLst>
              <a:ext uri="{FF2B5EF4-FFF2-40B4-BE49-F238E27FC236}">
                <a16:creationId xmlns:a16="http://schemas.microsoft.com/office/drawing/2014/main" id="{AF1AF7C5-28B1-4B23-8506-3BA1110A434A}"/>
              </a:ext>
            </a:extLst>
          </p:cNvPr>
          <p:cNvSpPr>
            <a:spLocks noGrp="1"/>
          </p:cNvSpPr>
          <p:nvPr>
            <p:ph idx="1"/>
          </p:nvPr>
        </p:nvSpPr>
        <p:spPr/>
        <p:txBody>
          <a:bodyPr/>
          <a:lstStyle/>
          <a:p>
            <a:r>
              <a:rPr lang="en-US" dirty="0"/>
              <a:t>Chairperson</a:t>
            </a:r>
          </a:p>
          <a:p>
            <a:r>
              <a:rPr lang="en-US" dirty="0"/>
              <a:t>Pastor</a:t>
            </a:r>
          </a:p>
          <a:p>
            <a:r>
              <a:rPr lang="en-US" dirty="0"/>
              <a:t>Lay member to annual conference</a:t>
            </a:r>
          </a:p>
          <a:p>
            <a:r>
              <a:rPr lang="en-US" dirty="0"/>
              <a:t> Chair-Church Council</a:t>
            </a:r>
          </a:p>
          <a:p>
            <a:r>
              <a:rPr lang="en-US" dirty="0"/>
              <a:t>Chair – SP/PRC</a:t>
            </a:r>
          </a:p>
          <a:p>
            <a:r>
              <a:rPr lang="en-US" dirty="0"/>
              <a:t>Chair – Trustees</a:t>
            </a:r>
          </a:p>
          <a:p>
            <a:r>
              <a:rPr lang="en-US" dirty="0"/>
              <a:t>Lay Leader</a:t>
            </a:r>
          </a:p>
          <a:p>
            <a:r>
              <a:rPr lang="en-US" dirty="0"/>
              <a:t>Financial Secretary</a:t>
            </a:r>
          </a:p>
          <a:p>
            <a:r>
              <a:rPr lang="en-US" dirty="0"/>
              <a:t>Treasurer</a:t>
            </a:r>
          </a:p>
        </p:txBody>
      </p:sp>
    </p:spTree>
    <p:extLst>
      <p:ext uri="{BB962C8B-B14F-4D97-AF65-F5344CB8AC3E}">
        <p14:creationId xmlns:p14="http://schemas.microsoft.com/office/powerpoint/2010/main" val="39682188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FFDFE-C94A-9553-A594-BBE2834E9F38}"/>
              </a:ext>
            </a:extLst>
          </p:cNvPr>
          <p:cNvSpPr>
            <a:spLocks noGrp="1"/>
          </p:cNvSpPr>
          <p:nvPr>
            <p:ph type="title"/>
          </p:nvPr>
        </p:nvSpPr>
        <p:spPr/>
        <p:txBody>
          <a:bodyPr/>
          <a:lstStyle/>
          <a:p>
            <a:r>
              <a:rPr lang="en-US" dirty="0"/>
              <a:t>Finance Committee</a:t>
            </a:r>
          </a:p>
        </p:txBody>
      </p:sp>
      <p:sp>
        <p:nvSpPr>
          <p:cNvPr id="3" name="Content Placeholder 2">
            <a:extLst>
              <a:ext uri="{FF2B5EF4-FFF2-40B4-BE49-F238E27FC236}">
                <a16:creationId xmlns:a16="http://schemas.microsoft.com/office/drawing/2014/main" id="{7227112D-8FD3-266D-7B07-E26D927ABB99}"/>
              </a:ext>
            </a:extLst>
          </p:cNvPr>
          <p:cNvSpPr>
            <a:spLocks noGrp="1"/>
          </p:cNvSpPr>
          <p:nvPr>
            <p:ph idx="1"/>
          </p:nvPr>
        </p:nvSpPr>
        <p:spPr/>
        <p:txBody>
          <a:bodyPr/>
          <a:lstStyle/>
          <a:p>
            <a:r>
              <a:rPr lang="en-US" dirty="0"/>
              <a:t>Stewardship – </a:t>
            </a:r>
          </a:p>
          <a:p>
            <a:r>
              <a:rPr lang="en-US" dirty="0"/>
              <a:t>Budget</a:t>
            </a:r>
          </a:p>
          <a:p>
            <a:r>
              <a:rPr lang="en-US" dirty="0"/>
              <a:t>Annual Audit</a:t>
            </a:r>
          </a:p>
          <a:p>
            <a:r>
              <a:rPr lang="en-US" dirty="0"/>
              <a:t>Report to Church Council</a:t>
            </a:r>
          </a:p>
          <a:p>
            <a:r>
              <a:rPr lang="en-US" dirty="0"/>
              <a:t>Annual Year-end Statistics</a:t>
            </a:r>
          </a:p>
          <a:p>
            <a:endParaRPr lang="en-US" dirty="0"/>
          </a:p>
        </p:txBody>
      </p:sp>
    </p:spTree>
    <p:extLst>
      <p:ext uri="{BB962C8B-B14F-4D97-AF65-F5344CB8AC3E}">
        <p14:creationId xmlns:p14="http://schemas.microsoft.com/office/powerpoint/2010/main" val="2015466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3261C0-4135-7690-C1DA-5A86D4539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143000"/>
            <a:ext cx="5638800" cy="5180949"/>
          </a:xfrm>
          <a:prstGeom prst="rect">
            <a:avLst/>
          </a:prstGeom>
        </p:spPr>
      </p:pic>
    </p:spTree>
    <p:extLst>
      <p:ext uri="{BB962C8B-B14F-4D97-AF65-F5344CB8AC3E}">
        <p14:creationId xmlns:p14="http://schemas.microsoft.com/office/powerpoint/2010/main" val="1438512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1491C-E8DC-F9D5-31F8-C657961BD9F8}"/>
              </a:ext>
            </a:extLst>
          </p:cNvPr>
          <p:cNvSpPr>
            <a:spLocks noGrp="1"/>
          </p:cNvSpPr>
          <p:nvPr>
            <p:ph type="title"/>
          </p:nvPr>
        </p:nvSpPr>
        <p:spPr/>
        <p:txBody>
          <a:bodyPr/>
          <a:lstStyle/>
          <a:p>
            <a:r>
              <a:rPr lang="en-US" dirty="0"/>
              <a:t>Internal Control Flow Chart</a:t>
            </a:r>
          </a:p>
        </p:txBody>
      </p:sp>
      <p:pic>
        <p:nvPicPr>
          <p:cNvPr id="6" name="Content Placeholder 5">
            <a:extLst>
              <a:ext uri="{FF2B5EF4-FFF2-40B4-BE49-F238E27FC236}">
                <a16:creationId xmlns:a16="http://schemas.microsoft.com/office/drawing/2014/main" id="{1A0A2591-641D-101B-2FF6-E38CB50703C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962400" y="514352"/>
            <a:ext cx="4495800" cy="5734048"/>
          </a:xfrm>
        </p:spPr>
      </p:pic>
      <p:sp>
        <p:nvSpPr>
          <p:cNvPr id="8" name="Text Placeholder 7">
            <a:extLst>
              <a:ext uri="{FF2B5EF4-FFF2-40B4-BE49-F238E27FC236}">
                <a16:creationId xmlns:a16="http://schemas.microsoft.com/office/drawing/2014/main" id="{DAEC30CD-0B32-CD08-9FA5-6E5A713B1608}"/>
              </a:ext>
            </a:extLst>
          </p:cNvPr>
          <p:cNvSpPr>
            <a:spLocks noGrp="1"/>
          </p:cNvSpPr>
          <p:nvPr>
            <p:ph type="body" idx="2"/>
          </p:nvPr>
        </p:nvSpPr>
        <p:spPr/>
        <p:txBody>
          <a:bodyPr>
            <a:normAutofit/>
          </a:bodyPr>
          <a:lstStyle/>
          <a:p>
            <a:r>
              <a:rPr lang="en-US" sz="1800" b="1" dirty="0"/>
              <a:t>Area 1: Offering / Cash Receipts</a:t>
            </a:r>
          </a:p>
          <a:p>
            <a:r>
              <a:rPr lang="en-US" sz="1800" dirty="0"/>
              <a:t>Good internal control begins at the collection plate!</a:t>
            </a:r>
          </a:p>
          <a:p>
            <a:endParaRPr lang="en-US" sz="1800" dirty="0"/>
          </a:p>
          <a:p>
            <a:r>
              <a:rPr lang="en-US" sz="1800" dirty="0"/>
              <a:t>After the offering has been taken, it is received by the Counting team, which should consist of two or more persons - unrelated to each other – who are neither the Treasurer nor the Financial Secretary.</a:t>
            </a:r>
          </a:p>
        </p:txBody>
      </p:sp>
    </p:spTree>
    <p:extLst>
      <p:ext uri="{BB962C8B-B14F-4D97-AF65-F5344CB8AC3E}">
        <p14:creationId xmlns:p14="http://schemas.microsoft.com/office/powerpoint/2010/main" val="412991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4DF3DB-F34F-B08B-6068-E72890E2FB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5344" y="0"/>
            <a:ext cx="5293311" cy="6858000"/>
          </a:xfrm>
          <a:prstGeom prst="rect">
            <a:avLst/>
          </a:prstGeom>
        </p:spPr>
      </p:pic>
    </p:spTree>
    <p:extLst>
      <p:ext uri="{BB962C8B-B14F-4D97-AF65-F5344CB8AC3E}">
        <p14:creationId xmlns:p14="http://schemas.microsoft.com/office/powerpoint/2010/main" val="27059037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4E582-9F3B-DB13-EF49-D93D75164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AF2B8-5928-F120-9FE3-BA5569736718}"/>
              </a:ext>
            </a:extLst>
          </p:cNvPr>
          <p:cNvSpPr>
            <a:spLocks noGrp="1"/>
          </p:cNvSpPr>
          <p:nvPr>
            <p:ph type="title"/>
          </p:nvPr>
        </p:nvSpPr>
        <p:spPr/>
        <p:txBody>
          <a:bodyPr/>
          <a:lstStyle/>
          <a:p>
            <a:r>
              <a:rPr lang="en-US" dirty="0"/>
              <a:t>Internal Control Flow Chart</a:t>
            </a:r>
          </a:p>
        </p:txBody>
      </p:sp>
      <p:pic>
        <p:nvPicPr>
          <p:cNvPr id="6" name="Content Placeholder 5">
            <a:extLst>
              <a:ext uri="{FF2B5EF4-FFF2-40B4-BE49-F238E27FC236}">
                <a16:creationId xmlns:a16="http://schemas.microsoft.com/office/drawing/2014/main" id="{5ED52468-6959-10ED-7220-075243049B4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962400" y="514352"/>
            <a:ext cx="4495800" cy="5734048"/>
          </a:xfrm>
        </p:spPr>
      </p:pic>
      <p:sp>
        <p:nvSpPr>
          <p:cNvPr id="8" name="Text Placeholder 7">
            <a:extLst>
              <a:ext uri="{FF2B5EF4-FFF2-40B4-BE49-F238E27FC236}">
                <a16:creationId xmlns:a16="http://schemas.microsoft.com/office/drawing/2014/main" id="{1CE4E985-83D8-9B82-7F0C-179E554F2092}"/>
              </a:ext>
            </a:extLst>
          </p:cNvPr>
          <p:cNvSpPr>
            <a:spLocks noGrp="1"/>
          </p:cNvSpPr>
          <p:nvPr>
            <p:ph type="body" idx="2"/>
          </p:nvPr>
        </p:nvSpPr>
        <p:spPr/>
        <p:txBody>
          <a:bodyPr>
            <a:normAutofit fontScale="92500" lnSpcReduction="10000"/>
          </a:bodyPr>
          <a:lstStyle/>
          <a:p>
            <a:r>
              <a:rPr lang="en-US" b="1" dirty="0"/>
              <a:t>Area 2: Accounts Payable / Disbursements</a:t>
            </a:r>
          </a:p>
          <a:p>
            <a:pPr marL="285750" indent="-285750">
              <a:buFont typeface="Arial" panose="020B0604020202020204" pitchFamily="34" charset="0"/>
              <a:buChar char="•"/>
            </a:pPr>
            <a:r>
              <a:rPr lang="en-US" dirty="0"/>
              <a:t>Accounts Payable is the management of monies being disbursed.</a:t>
            </a:r>
          </a:p>
          <a:p>
            <a:pPr marL="285750" indent="-285750">
              <a:buFont typeface="Arial" panose="020B0604020202020204" pitchFamily="34" charset="0"/>
              <a:buChar char="•"/>
            </a:pPr>
            <a:r>
              <a:rPr lang="en-US" dirty="0"/>
              <a:t>To prevent and detect fraud, vendors and suppliers need to be set up by someone other than the person entering</a:t>
            </a:r>
          </a:p>
          <a:p>
            <a:pPr marL="285750" indent="-285750">
              <a:buFont typeface="Arial" panose="020B0604020202020204" pitchFamily="34" charset="0"/>
              <a:buChar char="•"/>
            </a:pPr>
            <a:r>
              <a:rPr lang="en-US" dirty="0"/>
              <a:t>invoices and/or cutting checks.</a:t>
            </a:r>
          </a:p>
          <a:p>
            <a:pPr marL="285750" indent="-285750">
              <a:buFont typeface="Arial" panose="020B0604020202020204" pitchFamily="34" charset="0"/>
              <a:buChar char="•"/>
            </a:pPr>
            <a:r>
              <a:rPr lang="en-US" dirty="0"/>
              <a:t>Invoices must be required for all payments and approved by someone other than the Financial Secretary or</a:t>
            </a:r>
          </a:p>
          <a:p>
            <a:pPr marL="285750" indent="-285750">
              <a:buFont typeface="Arial" panose="020B0604020202020204" pitchFamily="34" charset="0"/>
              <a:buChar char="•"/>
            </a:pPr>
            <a:r>
              <a:rPr lang="en-US" dirty="0"/>
              <a:t>Treasurer. This person should be authorized by the church’s Finance Committee.</a:t>
            </a:r>
          </a:p>
          <a:p>
            <a:pPr marL="285750" indent="-285750">
              <a:buFont typeface="Arial" panose="020B0604020202020204" pitchFamily="34" charset="0"/>
              <a:buChar char="•"/>
            </a:pPr>
            <a:r>
              <a:rPr lang="en-US" dirty="0"/>
              <a:t>Checks are cut only after invoices are properly approved and authorized.</a:t>
            </a:r>
          </a:p>
          <a:p>
            <a:pPr marL="285750" indent="-285750">
              <a:buFont typeface="Arial" panose="020B0604020202020204" pitchFamily="34" charset="0"/>
              <a:buChar char="•"/>
            </a:pPr>
            <a:r>
              <a:rPr lang="en-US" dirty="0"/>
              <a:t>Requiring two signatures and/or reviews of all checks also improves internal controls.</a:t>
            </a:r>
            <a:endParaRPr lang="en-US" sz="1800" dirty="0"/>
          </a:p>
        </p:txBody>
      </p:sp>
    </p:spTree>
    <p:extLst>
      <p:ext uri="{BB962C8B-B14F-4D97-AF65-F5344CB8AC3E}">
        <p14:creationId xmlns:p14="http://schemas.microsoft.com/office/powerpoint/2010/main" val="9350542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D727E-7846-D167-0CF3-BB187123F5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9135D-E7DC-9CB4-A082-7BDE4240508E}"/>
              </a:ext>
            </a:extLst>
          </p:cNvPr>
          <p:cNvSpPr>
            <a:spLocks noGrp="1"/>
          </p:cNvSpPr>
          <p:nvPr>
            <p:ph type="title"/>
          </p:nvPr>
        </p:nvSpPr>
        <p:spPr/>
        <p:txBody>
          <a:bodyPr/>
          <a:lstStyle/>
          <a:p>
            <a:r>
              <a:rPr lang="en-US" dirty="0"/>
              <a:t>Internal Control Flow Chart</a:t>
            </a:r>
          </a:p>
        </p:txBody>
      </p:sp>
      <p:pic>
        <p:nvPicPr>
          <p:cNvPr id="6" name="Content Placeholder 5">
            <a:extLst>
              <a:ext uri="{FF2B5EF4-FFF2-40B4-BE49-F238E27FC236}">
                <a16:creationId xmlns:a16="http://schemas.microsoft.com/office/drawing/2014/main" id="{F0B20003-4022-DDAB-2305-E649BFB40C85}"/>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962400" y="514352"/>
            <a:ext cx="4495800" cy="5734048"/>
          </a:xfrm>
        </p:spPr>
      </p:pic>
      <p:sp>
        <p:nvSpPr>
          <p:cNvPr id="8" name="Text Placeholder 7">
            <a:extLst>
              <a:ext uri="{FF2B5EF4-FFF2-40B4-BE49-F238E27FC236}">
                <a16:creationId xmlns:a16="http://schemas.microsoft.com/office/drawing/2014/main" id="{5D0212F9-B627-4520-72EE-8DCAFFE711AE}"/>
              </a:ext>
            </a:extLst>
          </p:cNvPr>
          <p:cNvSpPr>
            <a:spLocks noGrp="1"/>
          </p:cNvSpPr>
          <p:nvPr>
            <p:ph type="body" idx="2"/>
          </p:nvPr>
        </p:nvSpPr>
        <p:spPr/>
        <p:txBody>
          <a:bodyPr>
            <a:normAutofit lnSpcReduction="10000"/>
          </a:bodyPr>
          <a:lstStyle/>
          <a:p>
            <a:r>
              <a:rPr lang="en-US" b="1" dirty="0"/>
              <a:t>Area 3: Account Reconciliation</a:t>
            </a:r>
          </a:p>
          <a:p>
            <a:pPr marL="285750" indent="-285750">
              <a:buFont typeface="Arial" panose="020B0604020202020204" pitchFamily="34" charset="0"/>
              <a:buChar char="•"/>
            </a:pPr>
            <a:r>
              <a:rPr lang="en-US" dirty="0"/>
              <a:t>Account Reconciliation is a period-end review of all credits and debits. It is an important process for maintaining</a:t>
            </a:r>
          </a:p>
          <a:p>
            <a:pPr marL="285750" indent="-285750">
              <a:buFont typeface="Arial" panose="020B0604020202020204" pitchFamily="34" charset="0"/>
              <a:buChar char="•"/>
            </a:pPr>
            <a:r>
              <a:rPr lang="en-US" dirty="0"/>
              <a:t>financial integrity, ensuring accuracy, and that spending is aligned to the mission and budget.</a:t>
            </a:r>
          </a:p>
          <a:p>
            <a:pPr marL="285750" indent="-285750">
              <a:buFont typeface="Arial" panose="020B0604020202020204" pitchFamily="34" charset="0"/>
              <a:buChar char="•"/>
            </a:pPr>
            <a:r>
              <a:rPr lang="en-US" dirty="0"/>
              <a:t>All balance sheet accounts and reconciliations need to be reconciled </a:t>
            </a:r>
            <a:r>
              <a:rPr lang="en-US" i="1" dirty="0"/>
              <a:t>at least </a:t>
            </a:r>
            <a:r>
              <a:rPr lang="en-US" dirty="0"/>
              <a:t>monthly by someone other than the preparer.</a:t>
            </a:r>
          </a:p>
          <a:p>
            <a:pPr marL="285750" indent="-285750">
              <a:buFont typeface="Arial" panose="020B0604020202020204" pitchFamily="34" charset="0"/>
              <a:buChar char="•"/>
            </a:pPr>
            <a:r>
              <a:rPr lang="en-US" dirty="0"/>
              <a:t>Bank accounts ideally would be reconciled at least weekly after deposits are made.</a:t>
            </a:r>
          </a:p>
          <a:p>
            <a:pPr marL="285750" indent="-285750">
              <a:buFont typeface="Arial" panose="020B0604020202020204" pitchFamily="34" charset="0"/>
              <a:buChar char="•"/>
            </a:pPr>
            <a:r>
              <a:rPr lang="en-US" dirty="0"/>
              <a:t>Someone other than the treasurer or the financial secretary should review bank reconciliations quarterly or at least bi-annually.</a:t>
            </a:r>
            <a:endParaRPr lang="en-US" sz="1800" dirty="0"/>
          </a:p>
        </p:txBody>
      </p:sp>
    </p:spTree>
    <p:extLst>
      <p:ext uri="{BB962C8B-B14F-4D97-AF65-F5344CB8AC3E}">
        <p14:creationId xmlns:p14="http://schemas.microsoft.com/office/powerpoint/2010/main" val="22653762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0924-B9BE-F561-21FA-F17C1B2546B3}"/>
              </a:ext>
            </a:extLst>
          </p:cNvPr>
          <p:cNvSpPr>
            <a:spLocks noGrp="1"/>
          </p:cNvSpPr>
          <p:nvPr>
            <p:ph type="title"/>
          </p:nvPr>
        </p:nvSpPr>
        <p:spPr/>
        <p:txBody>
          <a:bodyPr>
            <a:normAutofit fontScale="90000"/>
          </a:bodyPr>
          <a:lstStyle/>
          <a:p>
            <a:r>
              <a:rPr lang="en-US" b="1" dirty="0"/>
              <a:t>Segregation of Duties is a MUST!</a:t>
            </a:r>
            <a:endParaRPr lang="en-US" dirty="0"/>
          </a:p>
        </p:txBody>
      </p:sp>
      <p:sp>
        <p:nvSpPr>
          <p:cNvPr id="3" name="Content Placeholder 2">
            <a:extLst>
              <a:ext uri="{FF2B5EF4-FFF2-40B4-BE49-F238E27FC236}">
                <a16:creationId xmlns:a16="http://schemas.microsoft.com/office/drawing/2014/main" id="{D6160FA0-5EB3-4A99-998A-6712FF885A89}"/>
              </a:ext>
            </a:extLst>
          </p:cNvPr>
          <p:cNvSpPr>
            <a:spLocks noGrp="1"/>
          </p:cNvSpPr>
          <p:nvPr>
            <p:ph idx="1"/>
          </p:nvPr>
        </p:nvSpPr>
        <p:spPr/>
        <p:txBody>
          <a:bodyPr>
            <a:noAutofit/>
          </a:bodyPr>
          <a:lstStyle/>
          <a:p>
            <a:r>
              <a:rPr lang="en-US" sz="1800" dirty="0"/>
              <a:t>Segregation of Duties is the most critical control! It helps to achieve all five goals of good internal control. Here are a few tips to effectively segregate duties:</a:t>
            </a:r>
          </a:p>
          <a:p>
            <a:r>
              <a:rPr lang="en-US" sz="1800" dirty="0"/>
              <a:t>The Counting Team cannot be related to or part of a household with each other, the Treasurer, or the Financial Secretary.</a:t>
            </a:r>
          </a:p>
          <a:p>
            <a:r>
              <a:rPr lang="en-US" sz="1800" dirty="0"/>
              <a:t>The Treasurer and Financial Secretary must also not be related to or part of the same household.</a:t>
            </a:r>
          </a:p>
          <a:p>
            <a:r>
              <a:rPr lang="en-US" sz="1800" dirty="0"/>
              <a:t>Those who approve invoices ought to be Persons designated by the Finance Committee, and invoices should not come from the Treasurer or Financial Secretary.</a:t>
            </a:r>
          </a:p>
          <a:p>
            <a:r>
              <a:rPr lang="en-US" sz="1800" dirty="0"/>
              <a:t>New Supplier creation needs to be from someone other than the person entering invoices.</a:t>
            </a:r>
          </a:p>
          <a:p>
            <a:r>
              <a:rPr lang="en-US" sz="1800" dirty="0"/>
              <a:t>Bank reconciliations should be prepared by the Financial Secretary and reviewed by the Treasurer. A 3rd party designated by the Finance Committee ought to review them quarterly.</a:t>
            </a:r>
          </a:p>
        </p:txBody>
      </p:sp>
    </p:spTree>
    <p:extLst>
      <p:ext uri="{BB962C8B-B14F-4D97-AF65-F5344CB8AC3E}">
        <p14:creationId xmlns:p14="http://schemas.microsoft.com/office/powerpoint/2010/main" val="38264512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lstStyle/>
          <a:p>
            <a:r>
              <a:rPr lang="en-US" sz="3200" dirty="0"/>
              <a:t>IRS Requirements</a:t>
            </a:r>
          </a:p>
          <a:p>
            <a:pPr lvl="1"/>
            <a:r>
              <a:rPr lang="en-US" sz="3200" dirty="0"/>
              <a:t>Written communication of gifts</a:t>
            </a:r>
          </a:p>
          <a:p>
            <a:pPr lvl="1"/>
            <a:r>
              <a:rPr lang="en-US" sz="3200" dirty="0"/>
              <a:t>Differentiation between gifts and payment for services</a:t>
            </a:r>
          </a:p>
          <a:p>
            <a:pPr lvl="1"/>
            <a:r>
              <a:rPr lang="en-US" sz="3200" dirty="0"/>
              <a:t>Listing of individual gifts of $250 or more.</a:t>
            </a:r>
          </a:p>
          <a:p>
            <a:pPr lvl="1"/>
            <a:endParaRPr lang="en-US" dirty="0"/>
          </a:p>
          <a:p>
            <a:pPr lvl="1"/>
            <a:endParaRPr lang="en-US" dirty="0"/>
          </a:p>
        </p:txBody>
      </p:sp>
    </p:spTree>
    <p:extLst>
      <p:ext uri="{BB962C8B-B14F-4D97-AF65-F5344CB8AC3E}">
        <p14:creationId xmlns:p14="http://schemas.microsoft.com/office/powerpoint/2010/main" val="842351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430BAF35-97C9-467C-A3DD-5C19F9F0D0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0"/>
            <a:ext cx="8001000" cy="8305800"/>
          </a:xfrm>
          <a:prstGeom prst="rect">
            <a:avLst/>
          </a:prstGeom>
        </p:spPr>
      </p:pic>
    </p:spTree>
    <p:extLst>
      <p:ext uri="{BB962C8B-B14F-4D97-AF65-F5344CB8AC3E}">
        <p14:creationId xmlns:p14="http://schemas.microsoft.com/office/powerpoint/2010/main" val="1345277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Giving</a:t>
            </a:r>
          </a:p>
        </p:txBody>
      </p:sp>
      <p:sp>
        <p:nvSpPr>
          <p:cNvPr id="3" name="Content Placeholder 2"/>
          <p:cNvSpPr>
            <a:spLocks noGrp="1"/>
          </p:cNvSpPr>
          <p:nvPr>
            <p:ph idx="1"/>
          </p:nvPr>
        </p:nvSpPr>
        <p:spPr/>
        <p:txBody>
          <a:bodyPr/>
          <a:lstStyle/>
          <a:p>
            <a:r>
              <a:rPr lang="en-US" sz="3200" dirty="0"/>
              <a:t>Reporting to Councils and Boards</a:t>
            </a:r>
          </a:p>
          <a:p>
            <a:pPr lvl="1"/>
            <a:r>
              <a:rPr lang="en-US" sz="3200" dirty="0"/>
              <a:t>Monthly Giving Statement</a:t>
            </a:r>
          </a:p>
          <a:p>
            <a:pPr lvl="2"/>
            <a:r>
              <a:rPr lang="en-US" sz="3200" dirty="0"/>
              <a:t>Giving per Fund</a:t>
            </a:r>
          </a:p>
          <a:p>
            <a:pPr lvl="2"/>
            <a:r>
              <a:rPr lang="en-US" sz="3200" dirty="0"/>
              <a:t>Giving per Giving Unit</a:t>
            </a:r>
          </a:p>
          <a:p>
            <a:r>
              <a:rPr lang="en-US" sz="3200" dirty="0"/>
              <a:t>Reporting to Annual Conference</a:t>
            </a:r>
          </a:p>
          <a:p>
            <a:pPr lvl="1"/>
            <a:r>
              <a:rPr lang="en-US" sz="3200" dirty="0"/>
              <a:t>Table III</a:t>
            </a:r>
          </a:p>
          <a:p>
            <a:pPr marL="393192" lvl="1" indent="0">
              <a:buNone/>
            </a:pPr>
            <a:endParaRPr lang="en-US" sz="3200" dirty="0"/>
          </a:p>
        </p:txBody>
      </p:sp>
    </p:spTree>
    <p:extLst>
      <p:ext uri="{BB962C8B-B14F-4D97-AF65-F5344CB8AC3E}">
        <p14:creationId xmlns:p14="http://schemas.microsoft.com/office/powerpoint/2010/main" val="20922443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receipt&#10;&#10;Description automatically generated">
            <a:extLst>
              <a:ext uri="{FF2B5EF4-FFF2-40B4-BE49-F238E27FC236}">
                <a16:creationId xmlns:a16="http://schemas.microsoft.com/office/drawing/2014/main" id="{EDD92CFA-6550-41F2-A365-FC61065C4D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0"/>
            <a:ext cx="6781800" cy="6858000"/>
          </a:xfrm>
          <a:prstGeom prst="rect">
            <a:avLst/>
          </a:prstGeom>
        </p:spPr>
      </p:pic>
    </p:spTree>
    <p:extLst>
      <p:ext uri="{BB962C8B-B14F-4D97-AF65-F5344CB8AC3E}">
        <p14:creationId xmlns:p14="http://schemas.microsoft.com/office/powerpoint/2010/main" val="40648148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64DD92B7-B2EF-406C-B434-C5908FC975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58" y="1447800"/>
            <a:ext cx="9118665" cy="5105400"/>
          </a:xfrm>
        </p:spPr>
      </p:pic>
    </p:spTree>
    <p:extLst>
      <p:ext uri="{BB962C8B-B14F-4D97-AF65-F5344CB8AC3E}">
        <p14:creationId xmlns:p14="http://schemas.microsoft.com/office/powerpoint/2010/main" val="16158385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t>
            </a:r>
          </a:p>
        </p:txBody>
      </p:sp>
      <p:sp>
        <p:nvSpPr>
          <p:cNvPr id="3" name="Content Placeholder 2"/>
          <p:cNvSpPr>
            <a:spLocks noGrp="1"/>
          </p:cNvSpPr>
          <p:nvPr>
            <p:ph idx="1"/>
          </p:nvPr>
        </p:nvSpPr>
        <p:spPr/>
        <p:txBody>
          <a:bodyPr/>
          <a:lstStyle/>
          <a:p>
            <a:r>
              <a:rPr lang="en-US" sz="3200" dirty="0"/>
              <a:t>Concept of Fund Accounting</a:t>
            </a:r>
          </a:p>
          <a:p>
            <a:pPr lvl="1"/>
            <a:r>
              <a:rPr lang="en-US" sz="2800" dirty="0"/>
              <a:t>Unrestricted Funds</a:t>
            </a:r>
          </a:p>
          <a:p>
            <a:pPr lvl="2"/>
            <a:r>
              <a:rPr lang="en-US" sz="2800" dirty="0"/>
              <a:t>General Fund</a:t>
            </a:r>
          </a:p>
          <a:p>
            <a:pPr lvl="2"/>
            <a:r>
              <a:rPr lang="en-US" sz="2800" dirty="0"/>
              <a:t>Undesignated Memorials</a:t>
            </a:r>
          </a:p>
          <a:p>
            <a:pPr lvl="2"/>
            <a:endParaRPr lang="en-US" dirty="0"/>
          </a:p>
        </p:txBody>
      </p:sp>
    </p:spTree>
    <p:extLst>
      <p:ext uri="{BB962C8B-B14F-4D97-AF65-F5344CB8AC3E}">
        <p14:creationId xmlns:p14="http://schemas.microsoft.com/office/powerpoint/2010/main" val="4034174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Fund Accounting</a:t>
            </a:r>
          </a:p>
          <a:p>
            <a:pPr lvl="1"/>
            <a:r>
              <a:rPr lang="en-US" sz="2800" dirty="0"/>
              <a:t>Temporarily Restricted Funds</a:t>
            </a:r>
          </a:p>
          <a:p>
            <a:pPr lvl="2"/>
            <a:r>
              <a:rPr lang="en-US" sz="2800" dirty="0"/>
              <a:t>Capital Fund</a:t>
            </a:r>
          </a:p>
          <a:p>
            <a:pPr lvl="2"/>
            <a:r>
              <a:rPr lang="en-US" sz="2800" dirty="0"/>
              <a:t>UMC Missions</a:t>
            </a:r>
          </a:p>
          <a:p>
            <a:pPr lvl="2"/>
            <a:r>
              <a:rPr lang="en-US" sz="2800"/>
              <a:t>Local Missions</a:t>
            </a:r>
            <a:endParaRPr lang="en-US" sz="2800" dirty="0"/>
          </a:p>
          <a:p>
            <a:pPr lvl="2"/>
            <a:r>
              <a:rPr lang="en-US" sz="2800" dirty="0"/>
              <a:t>Designated Memorials</a:t>
            </a:r>
          </a:p>
          <a:p>
            <a:pPr lvl="2"/>
            <a:r>
              <a:rPr lang="en-US" sz="2800" dirty="0"/>
              <a:t>Special Projects funds</a:t>
            </a:r>
          </a:p>
          <a:p>
            <a:pPr lvl="2"/>
            <a:endParaRPr lang="en-US" dirty="0"/>
          </a:p>
        </p:txBody>
      </p:sp>
    </p:spTree>
    <p:extLst>
      <p:ext uri="{BB962C8B-B14F-4D97-AF65-F5344CB8AC3E}">
        <p14:creationId xmlns:p14="http://schemas.microsoft.com/office/powerpoint/2010/main" val="2483739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Fund Accounting</a:t>
            </a:r>
          </a:p>
          <a:p>
            <a:pPr lvl="1"/>
            <a:r>
              <a:rPr lang="en-US" sz="2800" dirty="0"/>
              <a:t>Permanently Restricted Funds</a:t>
            </a:r>
          </a:p>
          <a:p>
            <a:pPr lvl="2"/>
            <a:r>
              <a:rPr lang="en-US" sz="2800" dirty="0"/>
              <a:t>Endowments</a:t>
            </a:r>
          </a:p>
          <a:p>
            <a:pPr lvl="2"/>
            <a:r>
              <a:rPr lang="en-US" sz="2800" dirty="0"/>
              <a:t>Bequests</a:t>
            </a:r>
          </a:p>
          <a:p>
            <a:pPr lvl="2"/>
            <a:endParaRPr lang="en-US" dirty="0"/>
          </a:p>
        </p:txBody>
      </p:sp>
    </p:spTree>
    <p:extLst>
      <p:ext uri="{BB962C8B-B14F-4D97-AF65-F5344CB8AC3E}">
        <p14:creationId xmlns:p14="http://schemas.microsoft.com/office/powerpoint/2010/main" val="40680544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t>
            </a:r>
          </a:p>
        </p:txBody>
      </p:sp>
      <p:sp>
        <p:nvSpPr>
          <p:cNvPr id="3" name="Content Placeholder 2"/>
          <p:cNvSpPr>
            <a:spLocks noGrp="1"/>
          </p:cNvSpPr>
          <p:nvPr>
            <p:ph idx="1"/>
          </p:nvPr>
        </p:nvSpPr>
        <p:spPr/>
        <p:txBody>
          <a:bodyPr/>
          <a:lstStyle/>
          <a:p>
            <a:r>
              <a:rPr lang="en-US" sz="3200" dirty="0"/>
              <a:t>Reporting to Councils and Boards</a:t>
            </a:r>
          </a:p>
          <a:p>
            <a:pPr lvl="1"/>
            <a:r>
              <a:rPr lang="en-US" sz="2800" dirty="0"/>
              <a:t>Statement of Income and Expense</a:t>
            </a:r>
          </a:p>
          <a:p>
            <a:pPr lvl="1"/>
            <a:r>
              <a:rPr lang="en-US" sz="2800" dirty="0"/>
              <a:t>Budget Comparison</a:t>
            </a:r>
          </a:p>
          <a:p>
            <a:pPr lvl="1"/>
            <a:r>
              <a:rPr lang="en-US" sz="2800" dirty="0"/>
              <a:t>Statement of Cash Balances</a:t>
            </a:r>
          </a:p>
          <a:p>
            <a:pPr lvl="2"/>
            <a:r>
              <a:rPr lang="en-US" sz="2800" dirty="0"/>
              <a:t>Amount unrestricted</a:t>
            </a:r>
          </a:p>
          <a:p>
            <a:pPr lvl="2"/>
            <a:r>
              <a:rPr lang="en-US" sz="2800" dirty="0"/>
              <a:t>Amount temporarily restricted</a:t>
            </a:r>
          </a:p>
          <a:p>
            <a:pPr lvl="2"/>
            <a:r>
              <a:rPr lang="en-US" sz="2800" dirty="0"/>
              <a:t>Amount permanently restricted</a:t>
            </a:r>
          </a:p>
        </p:txBody>
      </p:sp>
    </p:spTree>
    <p:extLst>
      <p:ext uri="{BB962C8B-B14F-4D97-AF65-F5344CB8AC3E}">
        <p14:creationId xmlns:p14="http://schemas.microsoft.com/office/powerpoint/2010/main" val="22072950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950EAF84-00DA-4B5C-AF13-A2AE0672A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488394"/>
          </a:xfrm>
          <a:prstGeom prst="rect">
            <a:avLst/>
          </a:prstGeom>
        </p:spPr>
      </p:pic>
    </p:spTree>
    <p:extLst>
      <p:ext uri="{BB962C8B-B14F-4D97-AF65-F5344CB8AC3E}">
        <p14:creationId xmlns:p14="http://schemas.microsoft.com/office/powerpoint/2010/main" val="3527296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29F1A9E-8C41-455F-BB88-462006BED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9144000" cy="5722665"/>
          </a:xfrm>
          <a:prstGeom prst="rect">
            <a:avLst/>
          </a:prstGeom>
        </p:spPr>
      </p:pic>
    </p:spTree>
    <p:extLst>
      <p:ext uri="{BB962C8B-B14F-4D97-AF65-F5344CB8AC3E}">
        <p14:creationId xmlns:p14="http://schemas.microsoft.com/office/powerpoint/2010/main" val="12655110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Reporting to Charge Conference</a:t>
            </a:r>
          </a:p>
          <a:p>
            <a:pPr lvl="1"/>
            <a:r>
              <a:rPr lang="en-US" sz="2800" dirty="0"/>
              <a:t>Annual Audit</a:t>
            </a:r>
          </a:p>
          <a:p>
            <a:pPr lvl="1"/>
            <a:r>
              <a:rPr lang="en-US" sz="2800" dirty="0"/>
              <a:t>Report of the Finance Committee</a:t>
            </a:r>
          </a:p>
          <a:p>
            <a:pPr lvl="1"/>
            <a:endParaRPr lang="en-US" dirty="0"/>
          </a:p>
        </p:txBody>
      </p:sp>
    </p:spTree>
    <p:extLst>
      <p:ext uri="{BB962C8B-B14F-4D97-AF65-F5344CB8AC3E}">
        <p14:creationId xmlns:p14="http://schemas.microsoft.com/office/powerpoint/2010/main" val="23114343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a:t>
            </a:r>
          </a:p>
        </p:txBody>
      </p:sp>
      <p:sp>
        <p:nvSpPr>
          <p:cNvPr id="3" name="Content Placeholder 2"/>
          <p:cNvSpPr>
            <a:spLocks noGrp="1"/>
          </p:cNvSpPr>
          <p:nvPr>
            <p:ph idx="1"/>
          </p:nvPr>
        </p:nvSpPr>
        <p:spPr/>
        <p:txBody>
          <a:bodyPr/>
          <a:lstStyle/>
          <a:p>
            <a:r>
              <a:rPr lang="en-US" sz="3200" dirty="0"/>
              <a:t>Reporting to Annual Conference</a:t>
            </a:r>
          </a:p>
          <a:p>
            <a:pPr lvl="1"/>
            <a:r>
              <a:rPr lang="en-US" sz="2800" dirty="0"/>
              <a:t>Table II</a:t>
            </a:r>
          </a:p>
          <a:p>
            <a:pPr lvl="1"/>
            <a:r>
              <a:rPr lang="en-US" sz="2800" dirty="0"/>
              <a:t>Table III</a:t>
            </a:r>
          </a:p>
          <a:p>
            <a:pPr lvl="1"/>
            <a:r>
              <a:rPr lang="en-US" sz="2800" dirty="0"/>
              <a:t>Annual Audit</a:t>
            </a:r>
          </a:p>
        </p:txBody>
      </p:sp>
    </p:spTree>
    <p:extLst>
      <p:ext uri="{BB962C8B-B14F-4D97-AF65-F5344CB8AC3E}">
        <p14:creationId xmlns:p14="http://schemas.microsoft.com/office/powerpoint/2010/main" val="20170006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D849-16F9-59E1-8DAF-E475829838EB}"/>
              </a:ext>
            </a:extLst>
          </p:cNvPr>
          <p:cNvSpPr>
            <a:spLocks noGrp="1"/>
          </p:cNvSpPr>
          <p:nvPr>
            <p:ph type="title"/>
          </p:nvPr>
        </p:nvSpPr>
        <p:spPr/>
        <p:txBody>
          <a:bodyPr>
            <a:normAutofit fontScale="90000"/>
          </a:bodyPr>
          <a:lstStyle/>
          <a:p>
            <a:r>
              <a:rPr lang="en-US" b="1" dirty="0"/>
              <a:t>Local Church Audit Guide Packet</a:t>
            </a:r>
            <a:br>
              <a:rPr lang="en-US" b="1" dirty="0"/>
            </a:br>
            <a:endParaRPr lang="en-US" dirty="0"/>
          </a:p>
        </p:txBody>
      </p:sp>
      <p:sp>
        <p:nvSpPr>
          <p:cNvPr id="3" name="Content Placeholder 2">
            <a:extLst>
              <a:ext uri="{FF2B5EF4-FFF2-40B4-BE49-F238E27FC236}">
                <a16:creationId xmlns:a16="http://schemas.microsoft.com/office/drawing/2014/main" id="{723631DE-0BE8-B942-336C-350151D88861}"/>
              </a:ext>
            </a:extLst>
          </p:cNvPr>
          <p:cNvSpPr>
            <a:spLocks noGrp="1"/>
          </p:cNvSpPr>
          <p:nvPr>
            <p:ph idx="1"/>
          </p:nvPr>
        </p:nvSpPr>
        <p:spPr/>
        <p:txBody>
          <a:bodyPr>
            <a:normAutofit lnSpcReduction="10000"/>
          </a:bodyPr>
          <a:lstStyle/>
          <a:p>
            <a:pPr fontAlgn="base"/>
            <a:br>
              <a:rPr lang="en-US" u="sng" dirty="0">
                <a:hlinkClick r:id="rId2"/>
              </a:rPr>
            </a:br>
            <a:r>
              <a:rPr lang="en-US" u="sng" dirty="0">
                <a:hlinkClick r:id="rId2"/>
              </a:rPr>
              <a:t>Local Church Audit Guide Recommended Procedures Appendix A</a:t>
            </a:r>
            <a:endParaRPr lang="en-US" dirty="0"/>
          </a:p>
          <a:p>
            <a:pPr fontAlgn="base"/>
            <a:endParaRPr lang="en-US" dirty="0"/>
          </a:p>
          <a:p>
            <a:pPr fontAlgn="base"/>
            <a:r>
              <a:rPr lang="en-US" u="sng" dirty="0">
                <a:hlinkClick r:id="rId3"/>
              </a:rPr>
              <a:t>Local Church Audit Guide Internal Control Checklist Appendix B</a:t>
            </a:r>
            <a:endParaRPr lang="en-US" dirty="0"/>
          </a:p>
          <a:p>
            <a:pPr fontAlgn="base"/>
            <a:endParaRPr lang="en-US" dirty="0"/>
          </a:p>
          <a:p>
            <a:pPr fontAlgn="base"/>
            <a:r>
              <a:rPr lang="en-US" u="sng" dirty="0">
                <a:hlinkClick r:id="rId4"/>
              </a:rPr>
              <a:t>Local Church Audit Guide 2021</a:t>
            </a:r>
            <a:endParaRPr lang="en-US" dirty="0"/>
          </a:p>
          <a:p>
            <a:pPr fontAlgn="base"/>
            <a:endParaRPr lang="en-US" dirty="0"/>
          </a:p>
          <a:p>
            <a:pPr fontAlgn="base"/>
            <a:r>
              <a:rPr lang="en-US" u="sng" dirty="0">
                <a:hlinkClick r:id="rId5"/>
              </a:rPr>
              <a:t>Local Church Audit Guide FAQs</a:t>
            </a:r>
            <a:endParaRPr lang="en-US" dirty="0"/>
          </a:p>
          <a:p>
            <a:endParaRPr lang="en-US" dirty="0"/>
          </a:p>
        </p:txBody>
      </p:sp>
    </p:spTree>
    <p:extLst>
      <p:ext uri="{BB962C8B-B14F-4D97-AF65-F5344CB8AC3E}">
        <p14:creationId xmlns:p14="http://schemas.microsoft.com/office/powerpoint/2010/main" val="30053159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B803C-6858-96C6-AA06-260C0513CC51}"/>
              </a:ext>
            </a:extLst>
          </p:cNvPr>
          <p:cNvSpPr>
            <a:spLocks noGrp="1"/>
          </p:cNvSpPr>
          <p:nvPr>
            <p:ph type="ctrTitle"/>
          </p:nvPr>
        </p:nvSpPr>
        <p:spPr/>
        <p:txBody>
          <a:bodyPr/>
          <a:lstStyle/>
          <a:p>
            <a:r>
              <a:rPr lang="en-US" dirty="0"/>
              <a:t>Personnel</a:t>
            </a:r>
          </a:p>
        </p:txBody>
      </p:sp>
      <p:sp>
        <p:nvSpPr>
          <p:cNvPr id="3" name="Subtitle 2">
            <a:extLst>
              <a:ext uri="{FF2B5EF4-FFF2-40B4-BE49-F238E27FC236}">
                <a16:creationId xmlns:a16="http://schemas.microsoft.com/office/drawing/2014/main" id="{218830C4-ADBA-8649-6A14-0125993DB959}"/>
              </a:ext>
            </a:extLst>
          </p:cNvPr>
          <p:cNvSpPr>
            <a:spLocks noGrp="1"/>
          </p:cNvSpPr>
          <p:nvPr>
            <p:ph type="subTitle" idx="1"/>
          </p:nvPr>
        </p:nvSpPr>
        <p:spPr/>
        <p:txBody>
          <a:bodyPr/>
          <a:lstStyle/>
          <a:p>
            <a:r>
              <a:rPr lang="en-US" dirty="0"/>
              <a:t>Staff/Pastor Parish Relations Committee</a:t>
            </a:r>
          </a:p>
        </p:txBody>
      </p:sp>
    </p:spTree>
    <p:extLst>
      <p:ext uri="{BB962C8B-B14F-4D97-AF65-F5344CB8AC3E}">
        <p14:creationId xmlns:p14="http://schemas.microsoft.com/office/powerpoint/2010/main" val="29184973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dirty="0"/>
              <a:t>UMC Requirements</a:t>
            </a:r>
          </a:p>
          <a:p>
            <a:r>
              <a:rPr lang="en-US" dirty="0"/>
              <a:t>Government Requirements</a:t>
            </a:r>
          </a:p>
          <a:p>
            <a:pPr marL="0" indent="0">
              <a:buNone/>
            </a:pPr>
            <a:endParaRPr lang="en-US" dirty="0"/>
          </a:p>
        </p:txBody>
      </p:sp>
    </p:spTree>
    <p:extLst>
      <p:ext uri="{BB962C8B-B14F-4D97-AF65-F5344CB8AC3E}">
        <p14:creationId xmlns:p14="http://schemas.microsoft.com/office/powerpoint/2010/main" val="9303660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Government Requirements</a:t>
            </a:r>
          </a:p>
          <a:p>
            <a:pPr lvl="1"/>
            <a:r>
              <a:rPr lang="en-US" sz="2800" dirty="0"/>
              <a:t>IRS</a:t>
            </a:r>
          </a:p>
          <a:p>
            <a:pPr lvl="1"/>
            <a:r>
              <a:rPr lang="en-US" sz="2800" dirty="0"/>
              <a:t>Congress</a:t>
            </a:r>
          </a:p>
          <a:p>
            <a:pPr lvl="1"/>
            <a:r>
              <a:rPr lang="en-US" sz="2800" dirty="0"/>
              <a:t>INS (Homeland Security)</a:t>
            </a:r>
          </a:p>
          <a:p>
            <a:pPr lvl="1"/>
            <a:r>
              <a:rPr lang="en-US" sz="2800" dirty="0"/>
              <a:t>State of South Carolina</a:t>
            </a:r>
          </a:p>
          <a:p>
            <a:pPr lvl="1"/>
            <a:r>
              <a:rPr lang="en-US" sz="2800" dirty="0"/>
              <a:t>United Methodist Church</a:t>
            </a:r>
          </a:p>
          <a:p>
            <a:pPr marL="393192" lvl="1" indent="0">
              <a:buNone/>
            </a:pPr>
            <a:endParaRPr lang="en-US" sz="2800" dirty="0"/>
          </a:p>
          <a:p>
            <a:pPr marL="393192" lvl="1" indent="0">
              <a:buNone/>
            </a:pPr>
            <a:endParaRPr lang="en-US" dirty="0"/>
          </a:p>
        </p:txBody>
      </p:sp>
    </p:spTree>
    <p:extLst>
      <p:ext uri="{BB962C8B-B14F-4D97-AF65-F5344CB8AC3E}">
        <p14:creationId xmlns:p14="http://schemas.microsoft.com/office/powerpoint/2010/main" val="42821466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Government</a:t>
            </a:r>
          </a:p>
          <a:p>
            <a:pPr lvl="1"/>
            <a:r>
              <a:rPr lang="en-US" sz="2600" dirty="0"/>
              <a:t>IRS</a:t>
            </a:r>
          </a:p>
          <a:p>
            <a:pPr lvl="2"/>
            <a:r>
              <a:rPr lang="en-US" sz="2600" dirty="0"/>
              <a:t>Who qualifies as an independent contractor</a:t>
            </a:r>
          </a:p>
          <a:p>
            <a:pPr lvl="3"/>
            <a:r>
              <a:rPr lang="en-US" sz="2600" dirty="0"/>
              <a:t>20 questions – No set answers.</a:t>
            </a:r>
          </a:p>
          <a:p>
            <a:pPr lvl="2"/>
            <a:r>
              <a:rPr lang="en-US" sz="2600" dirty="0"/>
              <a:t>All others are employees</a:t>
            </a:r>
          </a:p>
          <a:p>
            <a:pPr lvl="2"/>
            <a:r>
              <a:rPr lang="en-US" sz="2600" b="1" i="1" u="sng" dirty="0"/>
              <a:t>Must</a:t>
            </a:r>
            <a:r>
              <a:rPr lang="en-US" sz="2600" dirty="0"/>
              <a:t> withhold Social Security and Medicare (FICA)</a:t>
            </a:r>
          </a:p>
          <a:p>
            <a:pPr lvl="2"/>
            <a:r>
              <a:rPr lang="en-US" sz="2600" b="1" i="1" u="sng" dirty="0"/>
              <a:t>May</a:t>
            </a:r>
            <a:r>
              <a:rPr lang="en-US" sz="2600" dirty="0"/>
              <a:t> withhold Income Tax withholding</a:t>
            </a:r>
          </a:p>
          <a:p>
            <a:pPr lvl="2"/>
            <a:r>
              <a:rPr lang="en-US" sz="2600" dirty="0"/>
              <a:t>Form W-4, gets form W-2, not 1099</a:t>
            </a:r>
          </a:p>
        </p:txBody>
      </p:sp>
    </p:spTree>
    <p:extLst>
      <p:ext uri="{BB962C8B-B14F-4D97-AF65-F5344CB8AC3E}">
        <p14:creationId xmlns:p14="http://schemas.microsoft.com/office/powerpoint/2010/main" val="6900173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imeline&#10;&#10;Description automatically generated">
            <a:extLst>
              <a:ext uri="{FF2B5EF4-FFF2-40B4-BE49-F238E27FC236}">
                <a16:creationId xmlns:a16="http://schemas.microsoft.com/office/drawing/2014/main" id="{410D8510-19F5-47B3-827D-9ED1DA56B1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74" y="674893"/>
            <a:ext cx="9005252" cy="5508213"/>
          </a:xfrm>
        </p:spPr>
      </p:pic>
    </p:spTree>
    <p:extLst>
      <p:ext uri="{BB962C8B-B14F-4D97-AF65-F5344CB8AC3E}">
        <p14:creationId xmlns:p14="http://schemas.microsoft.com/office/powerpoint/2010/main" val="5863639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lstStyle/>
          <a:p>
            <a:r>
              <a:rPr lang="en-US" sz="3200" dirty="0"/>
              <a:t>INS (Homeland Security)</a:t>
            </a:r>
          </a:p>
          <a:p>
            <a:pPr lvl="1"/>
            <a:r>
              <a:rPr lang="en-US" sz="2800" dirty="0"/>
              <a:t>The </a:t>
            </a:r>
            <a:r>
              <a:rPr lang="en-US" sz="2800" dirty="0">
                <a:hlinkClick r:id="rId2" tooltip="Immigration Reform and Control Act"/>
              </a:rPr>
              <a:t>Immigration Reform and Control Act</a:t>
            </a:r>
            <a:r>
              <a:rPr lang="en-US" sz="2800" dirty="0"/>
              <a:t> of 1986 (IRCA) required employers to verify that all newly-hired employees present "facially valid" documentation verifying the employee's identity and legal authorization to accept employment in the United States</a:t>
            </a:r>
          </a:p>
          <a:p>
            <a:pPr lvl="1"/>
            <a:r>
              <a:rPr lang="en-US" sz="2800" dirty="0"/>
              <a:t>Must complete Form I-9 for each employee</a:t>
            </a:r>
          </a:p>
          <a:p>
            <a:pPr lvl="1"/>
            <a:r>
              <a:rPr lang="en-US" sz="2800" dirty="0"/>
              <a:t>Must have on file at all times</a:t>
            </a:r>
          </a:p>
        </p:txBody>
      </p:sp>
    </p:spTree>
    <p:extLst>
      <p:ext uri="{BB962C8B-B14F-4D97-AF65-F5344CB8AC3E}">
        <p14:creationId xmlns:p14="http://schemas.microsoft.com/office/powerpoint/2010/main" val="32106082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BC2-0447-4D48-9865-0F635D0E8ADC}"/>
              </a:ext>
            </a:extLst>
          </p:cNvPr>
          <p:cNvSpPr>
            <a:spLocks noGrp="1"/>
          </p:cNvSpPr>
          <p:nvPr>
            <p:ph type="title"/>
          </p:nvPr>
        </p:nvSpPr>
        <p:spPr/>
        <p:txBody>
          <a:bodyPr/>
          <a:lstStyle/>
          <a:p>
            <a:r>
              <a:rPr lang="en-US" dirty="0"/>
              <a:t>Personnel</a:t>
            </a:r>
          </a:p>
        </p:txBody>
      </p:sp>
      <p:sp>
        <p:nvSpPr>
          <p:cNvPr id="3" name="Content Placeholder 2">
            <a:extLst>
              <a:ext uri="{FF2B5EF4-FFF2-40B4-BE49-F238E27FC236}">
                <a16:creationId xmlns:a16="http://schemas.microsoft.com/office/drawing/2014/main" id="{1F3CB40D-A091-4423-AB7B-35F4ADD6BADE}"/>
              </a:ext>
            </a:extLst>
          </p:cNvPr>
          <p:cNvSpPr>
            <a:spLocks noGrp="1"/>
          </p:cNvSpPr>
          <p:nvPr>
            <p:ph idx="1"/>
          </p:nvPr>
        </p:nvSpPr>
        <p:spPr/>
        <p:txBody>
          <a:bodyPr/>
          <a:lstStyle/>
          <a:p>
            <a:r>
              <a:rPr lang="en-US" dirty="0"/>
              <a:t>South Carolina State Requirements</a:t>
            </a:r>
          </a:p>
          <a:p>
            <a:pPr lvl="1"/>
            <a:r>
              <a:rPr lang="en-US" dirty="0"/>
              <a:t>E-Verify – effective 1/1/2012 – Relates to Alien Employment</a:t>
            </a:r>
          </a:p>
          <a:p>
            <a:pPr lvl="2"/>
            <a:r>
              <a:rPr lang="en-US" dirty="0">
                <a:hlinkClick r:id="rId2"/>
              </a:rPr>
              <a:t>https://www.llr.sc.gov/Immigration/index.asp?file=E-verify.htm</a:t>
            </a:r>
            <a:endParaRPr lang="en-US" dirty="0"/>
          </a:p>
          <a:p>
            <a:pPr lvl="1"/>
            <a:r>
              <a:rPr lang="en-US" dirty="0"/>
              <a:t>New Hire Reporting – Relates to Child Services and Child Support.</a:t>
            </a:r>
          </a:p>
          <a:p>
            <a:pPr lvl="2"/>
            <a:r>
              <a:rPr lang="en-US" dirty="0">
                <a:hlinkClick r:id="rId3"/>
              </a:rPr>
              <a:t>https://newhire.sc.gov/</a:t>
            </a:r>
            <a:endParaRPr lang="en-US" dirty="0"/>
          </a:p>
        </p:txBody>
      </p:sp>
    </p:spTree>
    <p:extLst>
      <p:ext uri="{BB962C8B-B14F-4D97-AF65-F5344CB8AC3E}">
        <p14:creationId xmlns:p14="http://schemas.microsoft.com/office/powerpoint/2010/main" val="2156496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8FBA4-1710-4255-87CD-71207F312EEB}"/>
              </a:ext>
            </a:extLst>
          </p:cNvPr>
          <p:cNvSpPr>
            <a:spLocks noGrp="1"/>
          </p:cNvSpPr>
          <p:nvPr>
            <p:ph type="title"/>
          </p:nvPr>
        </p:nvSpPr>
        <p:spPr/>
        <p:txBody>
          <a:bodyPr/>
          <a:lstStyle/>
          <a:p>
            <a:r>
              <a:rPr lang="en-US" dirty="0"/>
              <a:t>Federal and State Posters</a:t>
            </a:r>
          </a:p>
        </p:txBody>
      </p:sp>
      <p:sp>
        <p:nvSpPr>
          <p:cNvPr id="3" name="Content Placeholder 2">
            <a:extLst>
              <a:ext uri="{FF2B5EF4-FFF2-40B4-BE49-F238E27FC236}">
                <a16:creationId xmlns:a16="http://schemas.microsoft.com/office/drawing/2014/main" id="{8BAB2AEE-E5FA-45FD-A85D-B6597661B537}"/>
              </a:ext>
            </a:extLst>
          </p:cNvPr>
          <p:cNvSpPr>
            <a:spLocks noGrp="1"/>
          </p:cNvSpPr>
          <p:nvPr>
            <p:ph idx="1"/>
          </p:nvPr>
        </p:nvSpPr>
        <p:spPr>
          <a:xfrm>
            <a:off x="76200" y="1935480"/>
            <a:ext cx="8915400" cy="4389120"/>
          </a:xfrm>
        </p:spPr>
        <p:txBody>
          <a:bodyPr/>
          <a:lstStyle/>
          <a:p>
            <a:r>
              <a:rPr lang="en-US" dirty="0"/>
              <a:t>Federal Work-Place Posters</a:t>
            </a:r>
          </a:p>
          <a:p>
            <a:pPr lvl="1"/>
            <a:r>
              <a:rPr lang="en-US" dirty="0">
                <a:hlinkClick r:id="rId2"/>
              </a:rPr>
              <a:t>https://www.dol.gov/general/topics/posters</a:t>
            </a:r>
            <a:endParaRPr lang="en-US" dirty="0"/>
          </a:p>
          <a:p>
            <a:pPr lvl="1"/>
            <a:endParaRPr lang="en-US" dirty="0"/>
          </a:p>
          <a:p>
            <a:r>
              <a:rPr lang="en-US" dirty="0"/>
              <a:t>State Work-Place Posters</a:t>
            </a:r>
          </a:p>
          <a:p>
            <a:pPr lvl="1"/>
            <a:r>
              <a:rPr lang="en-US" dirty="0">
                <a:hlinkClick r:id="rId3"/>
              </a:rPr>
              <a:t>https://www.llr.sc.gov/aboutus/index.asp?file=Posters.htm</a:t>
            </a:r>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49562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BC2-0447-4D48-9865-0F635D0E8ADC}"/>
              </a:ext>
            </a:extLst>
          </p:cNvPr>
          <p:cNvSpPr>
            <a:spLocks noGrp="1"/>
          </p:cNvSpPr>
          <p:nvPr>
            <p:ph type="title"/>
          </p:nvPr>
        </p:nvSpPr>
        <p:spPr/>
        <p:txBody>
          <a:bodyPr/>
          <a:lstStyle/>
          <a:p>
            <a:r>
              <a:rPr lang="en-US" dirty="0"/>
              <a:t>Personnel</a:t>
            </a:r>
          </a:p>
        </p:txBody>
      </p:sp>
      <p:sp>
        <p:nvSpPr>
          <p:cNvPr id="3" name="Content Placeholder 2">
            <a:extLst>
              <a:ext uri="{FF2B5EF4-FFF2-40B4-BE49-F238E27FC236}">
                <a16:creationId xmlns:a16="http://schemas.microsoft.com/office/drawing/2014/main" id="{1F3CB40D-A091-4423-AB7B-35F4ADD6BADE}"/>
              </a:ext>
            </a:extLst>
          </p:cNvPr>
          <p:cNvSpPr>
            <a:spLocks noGrp="1"/>
          </p:cNvSpPr>
          <p:nvPr>
            <p:ph idx="1"/>
          </p:nvPr>
        </p:nvSpPr>
        <p:spPr/>
        <p:txBody>
          <a:bodyPr/>
          <a:lstStyle/>
          <a:p>
            <a:r>
              <a:rPr lang="en-US" dirty="0"/>
              <a:t>United Methodist Requirements</a:t>
            </a:r>
          </a:p>
          <a:p>
            <a:pPr lvl="1"/>
            <a:r>
              <a:rPr lang="en-US" dirty="0"/>
              <a:t>Background Check – People Facts (formerly Trak-1)</a:t>
            </a:r>
          </a:p>
          <a:p>
            <a:pPr marL="667512" lvl="2" indent="0">
              <a:buNone/>
            </a:pPr>
            <a:r>
              <a:rPr lang="en-US" dirty="0">
                <a:hlinkClick r:id="rId2"/>
              </a:rPr>
              <a:t>https://peoplefacts.com/</a:t>
            </a:r>
            <a:endParaRPr lang="en-US" dirty="0"/>
          </a:p>
          <a:p>
            <a:pPr marL="667512" lvl="2" indent="0">
              <a:buNone/>
            </a:pPr>
            <a:endParaRPr lang="en-US" dirty="0"/>
          </a:p>
          <a:p>
            <a:pPr lvl="1"/>
            <a:endParaRPr lang="en-US" dirty="0"/>
          </a:p>
        </p:txBody>
      </p:sp>
    </p:spTree>
    <p:extLst>
      <p:ext uri="{BB962C8B-B14F-4D97-AF65-F5344CB8AC3E}">
        <p14:creationId xmlns:p14="http://schemas.microsoft.com/office/powerpoint/2010/main" val="1056420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a:t>
            </a:r>
          </a:p>
        </p:txBody>
      </p:sp>
      <p:sp>
        <p:nvSpPr>
          <p:cNvPr id="3" name="Content Placeholder 2"/>
          <p:cNvSpPr>
            <a:spLocks noGrp="1"/>
          </p:cNvSpPr>
          <p:nvPr>
            <p:ph idx="1"/>
          </p:nvPr>
        </p:nvSpPr>
        <p:spPr/>
        <p:txBody>
          <a:bodyPr>
            <a:normAutofit lnSpcReduction="10000"/>
          </a:bodyPr>
          <a:lstStyle/>
          <a:p>
            <a:r>
              <a:rPr lang="en-US" sz="3200" dirty="0"/>
              <a:t>Congress</a:t>
            </a:r>
          </a:p>
          <a:p>
            <a:pPr lvl="1"/>
            <a:r>
              <a:rPr lang="en-US" sz="2800" dirty="0"/>
              <a:t>IRS Publication 517 </a:t>
            </a:r>
          </a:p>
          <a:p>
            <a:pPr lvl="2"/>
            <a:r>
              <a:rPr lang="en-US" sz="2800" dirty="0"/>
              <a:t>Clergy are employees for Income </a:t>
            </a:r>
            <a:r>
              <a:rPr lang="en-US" sz="2800"/>
              <a:t>Tax Purpose</a:t>
            </a:r>
            <a:endParaRPr lang="en-US" sz="2800" dirty="0"/>
          </a:p>
          <a:p>
            <a:pPr lvl="2"/>
            <a:r>
              <a:rPr lang="en-US" sz="2800" dirty="0"/>
              <a:t>Clergy are self-employed for Social Security Purposes</a:t>
            </a:r>
          </a:p>
          <a:p>
            <a:pPr lvl="2"/>
            <a:r>
              <a:rPr lang="en-US" sz="2800" dirty="0"/>
              <a:t>Churches are not required to withhold</a:t>
            </a:r>
          </a:p>
          <a:p>
            <a:pPr lvl="2"/>
            <a:r>
              <a:rPr lang="en-US" sz="2800" dirty="0"/>
              <a:t>Pastor may request withholding</a:t>
            </a:r>
          </a:p>
          <a:p>
            <a:pPr lvl="2"/>
            <a:r>
              <a:rPr lang="en-US" sz="2800" dirty="0"/>
              <a:t>Clergy file quarterly estimates</a:t>
            </a:r>
          </a:p>
          <a:p>
            <a:pPr lvl="2"/>
            <a:r>
              <a:rPr lang="en-US" sz="2800" dirty="0"/>
              <a:t>Gets form W-2, not 1099</a:t>
            </a:r>
          </a:p>
        </p:txBody>
      </p:sp>
    </p:spTree>
    <p:extLst>
      <p:ext uri="{BB962C8B-B14F-4D97-AF65-F5344CB8AC3E}">
        <p14:creationId xmlns:p14="http://schemas.microsoft.com/office/powerpoint/2010/main" val="22131105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Personnel	</a:t>
            </a:r>
          </a:p>
        </p:txBody>
      </p:sp>
      <p:sp>
        <p:nvSpPr>
          <p:cNvPr id="3" name="Content Placeholder 2"/>
          <p:cNvSpPr>
            <a:spLocks noGrp="1"/>
          </p:cNvSpPr>
          <p:nvPr>
            <p:ph idx="1"/>
          </p:nvPr>
        </p:nvSpPr>
        <p:spPr/>
        <p:txBody>
          <a:bodyPr/>
          <a:lstStyle/>
          <a:p>
            <a:r>
              <a:rPr lang="en-US" sz="3200" dirty="0"/>
              <a:t>Recommended Documents</a:t>
            </a:r>
          </a:p>
          <a:p>
            <a:pPr lvl="1"/>
            <a:r>
              <a:rPr lang="en-US" sz="2800" dirty="0"/>
              <a:t>Job Description</a:t>
            </a:r>
          </a:p>
          <a:p>
            <a:pPr lvl="1"/>
            <a:r>
              <a:rPr lang="en-US" sz="2800" dirty="0"/>
              <a:t>Application</a:t>
            </a:r>
          </a:p>
          <a:p>
            <a:pPr lvl="1"/>
            <a:r>
              <a:rPr lang="en-US" sz="2800" dirty="0"/>
              <a:t>Reference Check</a:t>
            </a:r>
          </a:p>
          <a:p>
            <a:pPr lvl="1"/>
            <a:r>
              <a:rPr lang="en-US" sz="2800" dirty="0"/>
              <a:t>Consent for Background Check</a:t>
            </a:r>
          </a:p>
          <a:p>
            <a:pPr lvl="1"/>
            <a:r>
              <a:rPr lang="en-US" sz="2800" dirty="0"/>
              <a:t>Background Check</a:t>
            </a:r>
          </a:p>
          <a:p>
            <a:pPr lvl="1"/>
            <a:r>
              <a:rPr lang="en-US" sz="2800" dirty="0"/>
              <a:t>Annual Evaluation and Goals and Objectives</a:t>
            </a:r>
          </a:p>
          <a:p>
            <a:pPr lvl="1"/>
            <a:r>
              <a:rPr lang="en-US" sz="2800" dirty="0"/>
              <a:t>Termination Interview</a:t>
            </a:r>
          </a:p>
        </p:txBody>
      </p:sp>
    </p:spTree>
    <p:extLst>
      <p:ext uri="{BB962C8B-B14F-4D97-AF65-F5344CB8AC3E}">
        <p14:creationId xmlns:p14="http://schemas.microsoft.com/office/powerpoint/2010/main" val="2239968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4C7F6-D7CE-F1CB-89B5-40DD9128596E}"/>
              </a:ext>
            </a:extLst>
          </p:cNvPr>
          <p:cNvSpPr>
            <a:spLocks noGrp="1"/>
          </p:cNvSpPr>
          <p:nvPr>
            <p:ph type="ctrTitle"/>
          </p:nvPr>
        </p:nvSpPr>
        <p:spPr/>
        <p:txBody>
          <a:bodyPr/>
          <a:lstStyle/>
          <a:p>
            <a:r>
              <a:rPr lang="en-US" dirty="0"/>
              <a:t>Board of Trustees</a:t>
            </a:r>
          </a:p>
        </p:txBody>
      </p:sp>
      <p:sp>
        <p:nvSpPr>
          <p:cNvPr id="3" name="Subtitle 2">
            <a:extLst>
              <a:ext uri="{FF2B5EF4-FFF2-40B4-BE49-F238E27FC236}">
                <a16:creationId xmlns:a16="http://schemas.microsoft.com/office/drawing/2014/main" id="{BB090600-D68F-5210-536C-1B903FBFBD9A}"/>
              </a:ext>
            </a:extLst>
          </p:cNvPr>
          <p:cNvSpPr>
            <a:spLocks noGrp="1"/>
          </p:cNvSpPr>
          <p:nvPr>
            <p:ph type="subTitle" idx="1"/>
          </p:nvPr>
        </p:nvSpPr>
        <p:spPr/>
        <p:txBody>
          <a:bodyPr/>
          <a:lstStyle/>
          <a:p>
            <a:r>
              <a:rPr lang="en-US" dirty="0"/>
              <a:t>Keeping Legal Documents</a:t>
            </a:r>
          </a:p>
        </p:txBody>
      </p:sp>
      <p:pic>
        <p:nvPicPr>
          <p:cNvPr id="4" name="Picture 3">
            <a:extLst>
              <a:ext uri="{FF2B5EF4-FFF2-40B4-BE49-F238E27FC236}">
                <a16:creationId xmlns:a16="http://schemas.microsoft.com/office/drawing/2014/main" id="{07582C64-33F7-7541-21B7-72F6C2C55F99}"/>
              </a:ext>
            </a:extLst>
          </p:cNvPr>
          <p:cNvPicPr>
            <a:picLocks noChangeAspect="1"/>
          </p:cNvPicPr>
          <p:nvPr/>
        </p:nvPicPr>
        <p:blipFill>
          <a:blip r:embed="rId2"/>
          <a:stretch>
            <a:fillRect/>
          </a:stretch>
        </p:blipFill>
        <p:spPr>
          <a:xfrm>
            <a:off x="228600" y="1219200"/>
            <a:ext cx="2551397" cy="3304319"/>
          </a:xfrm>
          <a:prstGeom prst="rect">
            <a:avLst/>
          </a:prstGeom>
        </p:spPr>
      </p:pic>
    </p:spTree>
    <p:extLst>
      <p:ext uri="{BB962C8B-B14F-4D97-AF65-F5344CB8AC3E}">
        <p14:creationId xmlns:p14="http://schemas.microsoft.com/office/powerpoint/2010/main" val="11022204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lstStyle/>
          <a:p>
            <a:r>
              <a:rPr lang="en-US" sz="3200" dirty="0"/>
              <a:t>Local Church Incorporation</a:t>
            </a:r>
          </a:p>
          <a:p>
            <a:pPr lvl="1"/>
            <a:r>
              <a:rPr lang="en-US" sz="2800" dirty="0"/>
              <a:t>Protects members, trustees and officers from individual lawsuits</a:t>
            </a:r>
          </a:p>
          <a:p>
            <a:pPr lvl="1"/>
            <a:r>
              <a:rPr lang="en-US" sz="2800" dirty="0"/>
              <a:t>Required by Annual Conference</a:t>
            </a:r>
          </a:p>
          <a:p>
            <a:pPr lvl="1"/>
            <a:r>
              <a:rPr lang="en-US" sz="2800" dirty="0"/>
              <a:t>Paragraph 2506 of Discipline lists requirements</a:t>
            </a:r>
          </a:p>
          <a:p>
            <a:pPr lvl="1"/>
            <a:r>
              <a:rPr lang="en-US" sz="2800" dirty="0"/>
              <a:t>Update incorporation regularly</a:t>
            </a:r>
          </a:p>
          <a:p>
            <a:pPr lvl="1"/>
            <a:r>
              <a:rPr lang="en-US" sz="2800" dirty="0"/>
              <a:t>Update deeds with new incorporation name </a:t>
            </a:r>
          </a:p>
        </p:txBody>
      </p:sp>
    </p:spTree>
    <p:extLst>
      <p:ext uri="{BB962C8B-B14F-4D97-AF65-F5344CB8AC3E}">
        <p14:creationId xmlns:p14="http://schemas.microsoft.com/office/powerpoint/2010/main" val="16100815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F2BA7-2626-CA26-DE8B-7B4FCAEEB2F0}"/>
              </a:ext>
            </a:extLst>
          </p:cNvPr>
          <p:cNvSpPr>
            <a:spLocks noGrp="1"/>
          </p:cNvSpPr>
          <p:nvPr>
            <p:ph type="title"/>
          </p:nvPr>
        </p:nvSpPr>
        <p:spPr/>
        <p:txBody>
          <a:bodyPr/>
          <a:lstStyle/>
          <a:p>
            <a:r>
              <a:rPr lang="en-US" dirty="0"/>
              <a:t>Church Incorporation</a:t>
            </a:r>
          </a:p>
        </p:txBody>
      </p:sp>
      <p:sp>
        <p:nvSpPr>
          <p:cNvPr id="3" name="Content Placeholder 2">
            <a:extLst>
              <a:ext uri="{FF2B5EF4-FFF2-40B4-BE49-F238E27FC236}">
                <a16:creationId xmlns:a16="http://schemas.microsoft.com/office/drawing/2014/main" id="{6E066DE7-8558-CEA7-2B32-1E2E805286E9}"/>
              </a:ext>
            </a:extLst>
          </p:cNvPr>
          <p:cNvSpPr>
            <a:spLocks noGrp="1"/>
          </p:cNvSpPr>
          <p:nvPr>
            <p:ph idx="1"/>
          </p:nvPr>
        </p:nvSpPr>
        <p:spPr/>
        <p:txBody>
          <a:bodyPr>
            <a:normAutofit fontScale="92500"/>
          </a:bodyPr>
          <a:lstStyle/>
          <a:p>
            <a:pPr algn="l" rtl="0" fontAlgn="base"/>
            <a:r>
              <a:rPr lang="en-US" dirty="0">
                <a:effectLst/>
                <a:latin typeface="var(--ricos-custom-p-font-family,unset)"/>
              </a:rPr>
              <a:t>Did you know the </a:t>
            </a:r>
            <a:r>
              <a:rPr lang="en-US" i="1" dirty="0">
                <a:effectLst/>
                <a:latin typeface="inherit"/>
              </a:rPr>
              <a:t>Book of Discipline </a:t>
            </a:r>
            <a:r>
              <a:rPr lang="en-US" dirty="0">
                <a:effectLst/>
                <a:latin typeface="var(--ricos-custom-p-font-family,unset)"/>
              </a:rPr>
              <a:t>has several paragraphs regarding the incorporation of a local church? There are several good reasons for incorporation, including protecting and exempting individual officers and members of local church from legal liability. GCFA’s legal team has written a handy guide to walk you through incorporating your local church, including a checklist and sample resolutions and articles. </a:t>
            </a:r>
          </a:p>
          <a:p>
            <a:pPr marL="0" indent="0" algn="l" fontAlgn="base">
              <a:buNone/>
            </a:pPr>
            <a:br>
              <a:rPr lang="en-US" dirty="0">
                <a:effectLst/>
                <a:latin typeface="var(--ricos-custom-p-font-family,unset)"/>
              </a:rPr>
            </a:br>
            <a:endParaRPr lang="en-US" dirty="0">
              <a:effectLst/>
              <a:latin typeface="var(--ricos-custom-p-font-family,unset)"/>
            </a:endParaRPr>
          </a:p>
          <a:p>
            <a:pPr algn="ctr" fontAlgn="base"/>
            <a:r>
              <a:rPr lang="en-US" u="none" strike="noStrike" dirty="0">
                <a:effectLst/>
                <a:latin typeface="var(--ricos-custom-p-font-family)"/>
                <a:hlinkClick r:id="rId2"/>
              </a:rPr>
              <a:t>Download Today for Your Ministry</a:t>
            </a:r>
          </a:p>
          <a:p>
            <a:pPr algn="ctr" fontAlgn="base"/>
            <a:r>
              <a:rPr lang="en-US" dirty="0">
                <a:hlinkClick r:id="rId3"/>
              </a:rPr>
              <a:t>https://sos.sc.gov/online-filings/business-entities</a:t>
            </a:r>
            <a:endParaRPr lang="en-US" dirty="0">
              <a:latin typeface="var(--ricos-custom-p-font-family)"/>
              <a:hlinkClick r:id="rId2"/>
            </a:endParaRPr>
          </a:p>
          <a:p>
            <a:pPr marL="0" indent="0">
              <a:buNone/>
            </a:pPr>
            <a:endParaRPr lang="en-US" dirty="0"/>
          </a:p>
        </p:txBody>
      </p:sp>
    </p:spTree>
    <p:extLst>
      <p:ext uri="{BB962C8B-B14F-4D97-AF65-F5344CB8AC3E}">
        <p14:creationId xmlns:p14="http://schemas.microsoft.com/office/powerpoint/2010/main" val="38468223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lstStyle/>
          <a:p>
            <a:r>
              <a:rPr lang="en-US" sz="3200" dirty="0"/>
              <a:t>Trust Clause</a:t>
            </a:r>
          </a:p>
          <a:p>
            <a:pPr lvl="1"/>
            <a:r>
              <a:rPr lang="en-US" sz="2800" i="1" dirty="0"/>
              <a:t>Discipline</a:t>
            </a:r>
            <a:r>
              <a:rPr lang="en-US" sz="2800" dirty="0"/>
              <a:t> paragraphs 2501, 2502, 2503</a:t>
            </a:r>
          </a:p>
          <a:p>
            <a:pPr lvl="1"/>
            <a:r>
              <a:rPr lang="en-US" sz="2800" dirty="0"/>
              <a:t>All church property and parsonages owned by local entity but held in trust for the denomination.</a:t>
            </a:r>
          </a:p>
          <a:p>
            <a:pPr lvl="1"/>
            <a:r>
              <a:rPr lang="en-US" sz="2800" dirty="0"/>
              <a:t>All deeds must have a trust clause – see paragraph 2503</a:t>
            </a:r>
          </a:p>
          <a:p>
            <a:pPr lvl="1"/>
            <a:endParaRPr lang="en-US" dirty="0"/>
          </a:p>
        </p:txBody>
      </p:sp>
    </p:spTree>
    <p:extLst>
      <p:ext uri="{BB962C8B-B14F-4D97-AF65-F5344CB8AC3E}">
        <p14:creationId xmlns:p14="http://schemas.microsoft.com/office/powerpoint/2010/main" val="7274269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7DE8-55D4-9D4B-79E8-968FF348FD2E}"/>
              </a:ext>
            </a:extLst>
          </p:cNvPr>
          <p:cNvSpPr>
            <a:spLocks noGrp="1"/>
          </p:cNvSpPr>
          <p:nvPr>
            <p:ph type="title"/>
          </p:nvPr>
        </p:nvSpPr>
        <p:spPr/>
        <p:txBody>
          <a:bodyPr>
            <a:normAutofit fontScale="90000"/>
          </a:bodyPr>
          <a:lstStyle/>
          <a:p>
            <a:r>
              <a:rPr lang="en-US" dirty="0"/>
              <a:t>Understanding the UMC Trust Clause</a:t>
            </a:r>
          </a:p>
        </p:txBody>
      </p:sp>
      <p:sp>
        <p:nvSpPr>
          <p:cNvPr id="4" name="Content Placeholder 3">
            <a:extLst>
              <a:ext uri="{FF2B5EF4-FFF2-40B4-BE49-F238E27FC236}">
                <a16:creationId xmlns:a16="http://schemas.microsoft.com/office/drawing/2014/main" id="{481ED1EA-3F05-BA21-D4A6-4C2BD375952C}"/>
              </a:ext>
            </a:extLst>
          </p:cNvPr>
          <p:cNvSpPr>
            <a:spLocks noGrp="1"/>
          </p:cNvSpPr>
          <p:nvPr>
            <p:ph idx="1"/>
          </p:nvPr>
        </p:nvSpPr>
        <p:spPr/>
        <p:txBody>
          <a:bodyPr>
            <a:normAutofit lnSpcReduction="10000"/>
          </a:bodyPr>
          <a:lstStyle/>
          <a:p>
            <a:r>
              <a:rPr lang="en-US" dirty="0"/>
              <a:t>The United Methodist Church is in transition. At the 2020 General Conference there will be discussions about several proposals for the restructuring, separation, or dissolution of the United Methodist Church. These proposals have brought concerns about property, assets, and the trust clause to the forefront of discussions. We want to help United Methodists across the connection stay informed and have a full understanding of our current policies as they pray and prepare for GC 2020. </a:t>
            </a:r>
            <a:r>
              <a:rPr lang="en-US" dirty="0">
                <a:hlinkClick r:id="rId2"/>
              </a:rPr>
              <a:t>https://www.gcfa.org/resource/understanding-the-umc-trust-clause</a:t>
            </a:r>
            <a:endParaRPr lang="en-US" dirty="0"/>
          </a:p>
        </p:txBody>
      </p:sp>
    </p:spTree>
    <p:extLst>
      <p:ext uri="{BB962C8B-B14F-4D97-AF65-F5344CB8AC3E}">
        <p14:creationId xmlns:p14="http://schemas.microsoft.com/office/powerpoint/2010/main" val="30244130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normAutofit fontScale="92500" lnSpcReduction="10000"/>
          </a:bodyPr>
          <a:lstStyle/>
          <a:p>
            <a:r>
              <a:rPr lang="en-US" sz="3200" dirty="0"/>
              <a:t>Insurance</a:t>
            </a:r>
          </a:p>
          <a:p>
            <a:pPr lvl="1"/>
            <a:r>
              <a:rPr lang="en-US" sz="2800" dirty="0"/>
              <a:t>Minimum Requirements from GCF&amp;A</a:t>
            </a:r>
            <a:br>
              <a:rPr lang="en-US" sz="2800" dirty="0"/>
            </a:br>
            <a:r>
              <a:rPr lang="en-US" sz="2800" dirty="0"/>
              <a:t>	</a:t>
            </a:r>
            <a:r>
              <a:rPr lang="en-US" sz="2800" dirty="0">
                <a:hlinkClick r:id="rId2"/>
              </a:rPr>
              <a:t>https://www.umcsc.org/trustees/</a:t>
            </a:r>
            <a:endParaRPr lang="en-US" sz="2800" dirty="0"/>
          </a:p>
          <a:p>
            <a:pPr lvl="1"/>
            <a:r>
              <a:rPr lang="en-US" sz="2800" dirty="0"/>
              <a:t>Property</a:t>
            </a:r>
          </a:p>
          <a:p>
            <a:pPr lvl="1"/>
            <a:r>
              <a:rPr lang="en-US" sz="2800" dirty="0"/>
              <a:t>Liability</a:t>
            </a:r>
          </a:p>
          <a:p>
            <a:pPr lvl="1"/>
            <a:r>
              <a:rPr lang="en-US" sz="2800" dirty="0"/>
              <a:t>Safe Sanctuary and sexual misconduct</a:t>
            </a:r>
          </a:p>
          <a:p>
            <a:pPr lvl="1"/>
            <a:r>
              <a:rPr lang="en-US" sz="2800" dirty="0"/>
              <a:t>Director’s Insurance</a:t>
            </a:r>
          </a:p>
          <a:p>
            <a:pPr lvl="1"/>
            <a:r>
              <a:rPr lang="en-US" sz="2800" dirty="0"/>
              <a:t>Discrimination &amp; Employment Practices</a:t>
            </a:r>
          </a:p>
          <a:p>
            <a:pPr lvl="1"/>
            <a:r>
              <a:rPr lang="en-US" sz="2800" dirty="0"/>
              <a:t>Bonding of persons who handle cash</a:t>
            </a:r>
          </a:p>
          <a:p>
            <a:pPr lvl="1"/>
            <a:r>
              <a:rPr lang="en-US" sz="2800" dirty="0"/>
              <a:t>Worker’s </a:t>
            </a:r>
            <a:r>
              <a:rPr lang="en-US" sz="2800"/>
              <a:t>Compensation Insurance</a:t>
            </a:r>
            <a:endParaRPr lang="en-US" sz="2800" dirty="0"/>
          </a:p>
          <a:p>
            <a:pPr marL="393192" lvl="1" indent="0">
              <a:buNone/>
            </a:pPr>
            <a:endParaRPr lang="en-US" dirty="0"/>
          </a:p>
        </p:txBody>
      </p:sp>
    </p:spTree>
    <p:extLst>
      <p:ext uri="{BB962C8B-B14F-4D97-AF65-F5344CB8AC3E}">
        <p14:creationId xmlns:p14="http://schemas.microsoft.com/office/powerpoint/2010/main" val="18643583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C5468-565C-4C76-B452-5F23919AD847}"/>
              </a:ext>
            </a:extLst>
          </p:cNvPr>
          <p:cNvSpPr>
            <a:spLocks noGrp="1"/>
          </p:cNvSpPr>
          <p:nvPr>
            <p:ph type="title"/>
          </p:nvPr>
        </p:nvSpPr>
        <p:spPr/>
        <p:txBody>
          <a:bodyPr/>
          <a:lstStyle/>
          <a:p>
            <a:r>
              <a:rPr lang="en-US" dirty="0"/>
              <a:t>Legal</a:t>
            </a:r>
          </a:p>
        </p:txBody>
      </p:sp>
      <p:sp>
        <p:nvSpPr>
          <p:cNvPr id="6" name="Content Placeholder 5">
            <a:extLst>
              <a:ext uri="{FF2B5EF4-FFF2-40B4-BE49-F238E27FC236}">
                <a16:creationId xmlns:a16="http://schemas.microsoft.com/office/drawing/2014/main" id="{4B76EC71-E6B3-42BE-8391-C2D9A9829850}"/>
              </a:ext>
            </a:extLst>
          </p:cNvPr>
          <p:cNvSpPr>
            <a:spLocks noGrp="1"/>
          </p:cNvSpPr>
          <p:nvPr>
            <p:ph idx="1"/>
          </p:nvPr>
        </p:nvSpPr>
        <p:spPr>
          <a:xfrm>
            <a:off x="457200" y="1935480"/>
            <a:ext cx="8229600" cy="3398520"/>
          </a:xfrm>
        </p:spPr>
        <p:txBody>
          <a:bodyPr/>
          <a:lstStyle/>
          <a:p>
            <a:endParaRPr lang="en-US" dirty="0"/>
          </a:p>
        </p:txBody>
      </p:sp>
      <p:pic>
        <p:nvPicPr>
          <p:cNvPr id="9" name="Picture 2">
            <a:extLst>
              <a:ext uri="{FF2B5EF4-FFF2-40B4-BE49-F238E27FC236}">
                <a16:creationId xmlns:a16="http://schemas.microsoft.com/office/drawing/2014/main" id="{1EFA17E8-85B1-4370-AD05-45F8ABB67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50276"/>
            <a:ext cx="5486400" cy="334763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1C48EEB-EBCF-4813-A80A-E1293FC31774}"/>
              </a:ext>
            </a:extLst>
          </p:cNvPr>
          <p:cNvSpPr txBox="1"/>
          <p:nvPr/>
        </p:nvSpPr>
        <p:spPr>
          <a:xfrm>
            <a:off x="762000" y="5715000"/>
            <a:ext cx="6629400" cy="369332"/>
          </a:xfrm>
          <a:prstGeom prst="rect">
            <a:avLst/>
          </a:prstGeom>
          <a:noFill/>
        </p:spPr>
        <p:txBody>
          <a:bodyPr wrap="square" rtlCol="0">
            <a:spAutoFit/>
          </a:bodyPr>
          <a:lstStyle/>
          <a:p>
            <a:r>
              <a:rPr lang="en-US" dirty="0">
                <a:hlinkClick r:id="rId3"/>
              </a:rPr>
              <a:t>https://www.umcsc.org/safe-sanctuaries/</a:t>
            </a:r>
            <a:endParaRPr lang="en-US" dirty="0"/>
          </a:p>
        </p:txBody>
      </p:sp>
    </p:spTree>
    <p:extLst>
      <p:ext uri="{BB962C8B-B14F-4D97-AF65-F5344CB8AC3E}">
        <p14:creationId xmlns:p14="http://schemas.microsoft.com/office/powerpoint/2010/main" val="4285857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3DFB1-DA4C-4B24-9107-8224B70D6ACA}"/>
              </a:ext>
            </a:extLst>
          </p:cNvPr>
          <p:cNvSpPr>
            <a:spLocks noGrp="1"/>
          </p:cNvSpPr>
          <p:nvPr>
            <p:ph type="title"/>
          </p:nvPr>
        </p:nvSpPr>
        <p:spPr/>
        <p:txBody>
          <a:bodyPr/>
          <a:lstStyle/>
          <a:p>
            <a:r>
              <a:rPr lang="en-US" dirty="0"/>
              <a:t>Legal – Safe Sanctuaries	</a:t>
            </a:r>
          </a:p>
        </p:txBody>
      </p:sp>
      <p:pic>
        <p:nvPicPr>
          <p:cNvPr id="1038" name="Picture 14">
            <a:extLst>
              <a:ext uri="{FF2B5EF4-FFF2-40B4-BE49-F238E27FC236}">
                <a16:creationId xmlns:a16="http://schemas.microsoft.com/office/drawing/2014/main" id="{78867194-9C6C-406A-B090-A7CC5EBF08E0}"/>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69282"/>
            <a:ext cx="1828804" cy="25603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993220EF-3138-44C9-A2AD-13C0F718DF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2656" y="1624447"/>
            <a:ext cx="1916112" cy="268230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3E2A3EEA-9052-4F51-B1D1-D7C2154DEFD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4600" y="1675563"/>
            <a:ext cx="1916112" cy="268230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1197E518-BEAF-4554-93ED-EDD1AA5CC3C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2706" y="3955249"/>
            <a:ext cx="1992313" cy="278898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0661B926-285B-45C2-81FF-DE06616602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6728" y="4168589"/>
            <a:ext cx="1839913" cy="2575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3578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a:t>
            </a:r>
          </a:p>
        </p:txBody>
      </p:sp>
      <p:sp>
        <p:nvSpPr>
          <p:cNvPr id="3" name="Content Placeholder 2"/>
          <p:cNvSpPr>
            <a:spLocks noGrp="1"/>
          </p:cNvSpPr>
          <p:nvPr>
            <p:ph idx="1"/>
          </p:nvPr>
        </p:nvSpPr>
        <p:spPr/>
        <p:txBody>
          <a:bodyPr>
            <a:normAutofit/>
          </a:bodyPr>
          <a:lstStyle/>
          <a:p>
            <a:r>
              <a:rPr lang="en-US" sz="3200" dirty="0"/>
              <a:t>Child Abuse Protection</a:t>
            </a:r>
          </a:p>
          <a:p>
            <a:pPr lvl="1"/>
            <a:r>
              <a:rPr lang="en-US" sz="2800" dirty="0"/>
              <a:t>Safe Sanctuary Policy</a:t>
            </a:r>
          </a:p>
          <a:p>
            <a:pPr lvl="1"/>
            <a:r>
              <a:rPr lang="en-US" sz="2800" dirty="0"/>
              <a:t>Requirements</a:t>
            </a:r>
          </a:p>
          <a:p>
            <a:pPr lvl="2"/>
            <a:r>
              <a:rPr lang="en-US" sz="2500" dirty="0"/>
              <a:t>How to Prevent Abuse</a:t>
            </a:r>
          </a:p>
          <a:p>
            <a:pPr lvl="2"/>
            <a:r>
              <a:rPr lang="en-US" sz="2500" dirty="0"/>
              <a:t>How to Report Abuse</a:t>
            </a:r>
          </a:p>
          <a:p>
            <a:pPr lvl="2"/>
            <a:r>
              <a:rPr lang="en-US" sz="2500" dirty="0"/>
              <a:t>How to Care for All Involved</a:t>
            </a:r>
            <a:endParaRPr lang="en-US" sz="2400" dirty="0"/>
          </a:p>
          <a:p>
            <a:pPr lvl="1"/>
            <a:r>
              <a:rPr lang="en-US" sz="2800" dirty="0"/>
              <a:t>Reporting</a:t>
            </a:r>
          </a:p>
          <a:p>
            <a:pPr lvl="1"/>
            <a:r>
              <a:rPr lang="en-US" sz="2800" dirty="0"/>
              <a:t>Include copy in Charge Conference Reports</a:t>
            </a:r>
          </a:p>
        </p:txBody>
      </p:sp>
    </p:spTree>
    <p:extLst>
      <p:ext uri="{BB962C8B-B14F-4D97-AF65-F5344CB8AC3E}">
        <p14:creationId xmlns:p14="http://schemas.microsoft.com/office/powerpoint/2010/main" val="1906260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2C29-E281-48AA-BC87-DE3FC58830CF}"/>
              </a:ext>
            </a:extLst>
          </p:cNvPr>
          <p:cNvSpPr>
            <a:spLocks noGrp="1"/>
          </p:cNvSpPr>
          <p:nvPr>
            <p:ph type="title"/>
          </p:nvPr>
        </p:nvSpPr>
        <p:spPr/>
        <p:txBody>
          <a:bodyPr/>
          <a:lstStyle/>
          <a:p>
            <a:r>
              <a:rPr lang="en-US" dirty="0"/>
              <a:t>Legal</a:t>
            </a:r>
          </a:p>
        </p:txBody>
      </p:sp>
      <p:sp>
        <p:nvSpPr>
          <p:cNvPr id="3" name="Content Placeholder 2">
            <a:extLst>
              <a:ext uri="{FF2B5EF4-FFF2-40B4-BE49-F238E27FC236}">
                <a16:creationId xmlns:a16="http://schemas.microsoft.com/office/drawing/2014/main" id="{9B370CF8-80B7-48A4-9793-A412AE55B8B4}"/>
              </a:ext>
            </a:extLst>
          </p:cNvPr>
          <p:cNvSpPr>
            <a:spLocks noGrp="1"/>
          </p:cNvSpPr>
          <p:nvPr>
            <p:ph idx="1"/>
          </p:nvPr>
        </p:nvSpPr>
        <p:spPr/>
        <p:txBody>
          <a:bodyPr/>
          <a:lstStyle/>
          <a:p>
            <a:r>
              <a:rPr lang="en-US" dirty="0"/>
              <a:t>Dealing with COVID-19 and Safety Protocols</a:t>
            </a:r>
          </a:p>
          <a:p>
            <a:r>
              <a:rPr lang="en-US" dirty="0">
                <a:hlinkClick r:id="rId2"/>
              </a:rPr>
              <a:t>https://www.umcsc.org/bestpractices/</a:t>
            </a:r>
            <a:endParaRPr lang="en-US" dirty="0"/>
          </a:p>
          <a:p>
            <a:r>
              <a:rPr lang="en-US" dirty="0"/>
              <a:t>CDC Guidelines</a:t>
            </a:r>
          </a:p>
          <a:p>
            <a:r>
              <a:rPr lang="en-US" dirty="0"/>
              <a:t>No Insurance Coverage Available</a:t>
            </a:r>
          </a:p>
          <a:p>
            <a:endParaRPr lang="en-US" dirty="0"/>
          </a:p>
        </p:txBody>
      </p:sp>
    </p:spTree>
    <p:extLst>
      <p:ext uri="{BB962C8B-B14F-4D97-AF65-F5344CB8AC3E}">
        <p14:creationId xmlns:p14="http://schemas.microsoft.com/office/powerpoint/2010/main" val="26909973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CA2D-4C61-4CA2-B9A2-4EED6A6402C0}"/>
              </a:ext>
            </a:extLst>
          </p:cNvPr>
          <p:cNvSpPr>
            <a:spLocks noGrp="1"/>
          </p:cNvSpPr>
          <p:nvPr>
            <p:ph type="title"/>
          </p:nvPr>
        </p:nvSpPr>
        <p:spPr/>
        <p:txBody>
          <a:bodyPr/>
          <a:lstStyle/>
          <a:p>
            <a:r>
              <a:rPr lang="en-US" dirty="0"/>
              <a:t>Dealing with COVID-19</a:t>
            </a:r>
          </a:p>
        </p:txBody>
      </p:sp>
      <p:sp>
        <p:nvSpPr>
          <p:cNvPr id="3" name="Content Placeholder 2">
            <a:extLst>
              <a:ext uri="{FF2B5EF4-FFF2-40B4-BE49-F238E27FC236}">
                <a16:creationId xmlns:a16="http://schemas.microsoft.com/office/drawing/2014/main" id="{A0CDB89A-1148-4EDC-9B15-209324D01A39}"/>
              </a:ext>
            </a:extLst>
          </p:cNvPr>
          <p:cNvSpPr>
            <a:spLocks noGrp="1"/>
          </p:cNvSpPr>
          <p:nvPr>
            <p:ph idx="1"/>
          </p:nvPr>
        </p:nvSpPr>
        <p:spPr/>
        <p:txBody>
          <a:bodyPr numCol="3">
            <a:normAutofit fontScale="55000" lnSpcReduction="20000"/>
          </a:bodyPr>
          <a:lstStyle/>
          <a:p>
            <a:endParaRPr lang="en-US" dirty="0"/>
          </a:p>
          <a:p>
            <a:r>
              <a:rPr lang="en-US" b="1" dirty="0"/>
              <a:t>Social Distancing</a:t>
            </a:r>
          </a:p>
          <a:p>
            <a:r>
              <a:rPr lang="en-US" dirty="0"/>
              <a:t>Individuals or households stay 6 feet apart.</a:t>
            </a:r>
          </a:p>
          <a:p>
            <a:endParaRPr lang="en-US" dirty="0"/>
          </a:p>
          <a:p>
            <a:r>
              <a:rPr lang="en-US" b="1" dirty="0"/>
              <a:t>Masks &amp; Glasses</a:t>
            </a:r>
          </a:p>
          <a:p>
            <a:r>
              <a:rPr lang="en-US" dirty="0"/>
              <a:t>Masks should cover mouth and nose.</a:t>
            </a:r>
          </a:p>
          <a:p>
            <a:r>
              <a:rPr lang="en-US" dirty="0"/>
              <a:t>Consider eye coverings.</a:t>
            </a:r>
          </a:p>
          <a:p>
            <a:endParaRPr lang="en-US" dirty="0"/>
          </a:p>
          <a:p>
            <a:r>
              <a:rPr lang="en-US" b="1" dirty="0"/>
              <a:t>Small Numbers</a:t>
            </a:r>
          </a:p>
          <a:p>
            <a:r>
              <a:rPr lang="en-US" dirty="0"/>
              <a:t>Safer than large numbers of people.</a:t>
            </a:r>
          </a:p>
          <a:p>
            <a:endParaRPr lang="en-US" dirty="0"/>
          </a:p>
          <a:p>
            <a:r>
              <a:rPr lang="en-US" b="1" dirty="0"/>
              <a:t>No Singing</a:t>
            </a:r>
          </a:p>
          <a:p>
            <a:r>
              <a:rPr lang="en-US" dirty="0"/>
              <a:t>Of any kind – choir, soloist, congregation.</a:t>
            </a:r>
          </a:p>
          <a:p>
            <a:endParaRPr lang="en-US" dirty="0"/>
          </a:p>
          <a:p>
            <a:r>
              <a:rPr lang="en-US" b="1" dirty="0"/>
              <a:t>No Shared Meals</a:t>
            </a:r>
          </a:p>
          <a:p>
            <a:r>
              <a:rPr lang="en-US" dirty="0"/>
              <a:t>Distribute box meals for take-home.</a:t>
            </a:r>
          </a:p>
          <a:p>
            <a:endParaRPr lang="en-US" dirty="0"/>
          </a:p>
          <a:p>
            <a:r>
              <a:rPr lang="en-US" b="1" dirty="0"/>
              <a:t>Communion</a:t>
            </a:r>
          </a:p>
          <a:p>
            <a:r>
              <a:rPr lang="en-US" dirty="0"/>
              <a:t>Use single-serve elements.</a:t>
            </a:r>
          </a:p>
          <a:p>
            <a:r>
              <a:rPr lang="en-US" dirty="0"/>
              <a:t>Maintain 6-foot social distancing at all times.</a:t>
            </a:r>
          </a:p>
          <a:p>
            <a:endParaRPr lang="en-US" dirty="0"/>
          </a:p>
          <a:p>
            <a:r>
              <a:rPr lang="en-US" b="1" dirty="0"/>
              <a:t>Vaccines</a:t>
            </a:r>
          </a:p>
          <a:p>
            <a:r>
              <a:rPr lang="en-US" dirty="0"/>
              <a:t>Strongly encouraged, when available.</a:t>
            </a:r>
          </a:p>
          <a:p>
            <a:endParaRPr lang="en-US" dirty="0"/>
          </a:p>
          <a:p>
            <a:r>
              <a:rPr lang="en-US" b="1" dirty="0"/>
              <a:t>Spacing</a:t>
            </a:r>
          </a:p>
          <a:p>
            <a:r>
              <a:rPr lang="en-US" dirty="0"/>
              <a:t>No more than one person per 36 square feet.</a:t>
            </a:r>
          </a:p>
          <a:p>
            <a:endParaRPr lang="en-US" dirty="0"/>
          </a:p>
          <a:p>
            <a:r>
              <a:rPr lang="en-US" b="1" dirty="0"/>
              <a:t>Air</a:t>
            </a:r>
          </a:p>
          <a:p>
            <a:r>
              <a:rPr lang="en-US" dirty="0"/>
              <a:t>Outside is safer than inside.</a:t>
            </a:r>
          </a:p>
          <a:p>
            <a:r>
              <a:rPr lang="en-US" dirty="0"/>
              <a:t>If indoors, use best filtering possible.</a:t>
            </a:r>
          </a:p>
          <a:p>
            <a:endParaRPr lang="en-US" dirty="0"/>
          </a:p>
          <a:p>
            <a:r>
              <a:rPr lang="en-US" b="1" dirty="0"/>
              <a:t>Short Gatherings</a:t>
            </a:r>
          </a:p>
          <a:p>
            <a:r>
              <a:rPr lang="en-US" dirty="0"/>
              <a:t>Safer than long gatherings.</a:t>
            </a:r>
          </a:p>
          <a:p>
            <a:endParaRPr lang="en-US" dirty="0"/>
          </a:p>
          <a:p>
            <a:r>
              <a:rPr lang="en-US" b="1" dirty="0"/>
              <a:t>Hand Sanitizer</a:t>
            </a:r>
          </a:p>
          <a:p>
            <a:r>
              <a:rPr lang="en-US" dirty="0"/>
              <a:t>Provided at all gatherings.</a:t>
            </a:r>
          </a:p>
          <a:p>
            <a:endParaRPr lang="en-US" dirty="0"/>
          </a:p>
          <a:p>
            <a:r>
              <a:rPr lang="en-US" b="1" dirty="0"/>
              <a:t>Hand Washing</a:t>
            </a:r>
          </a:p>
          <a:p>
            <a:r>
              <a:rPr lang="en-US" dirty="0"/>
              <a:t>Continually encouraged.</a:t>
            </a:r>
          </a:p>
          <a:p>
            <a:endParaRPr lang="en-US" dirty="0"/>
          </a:p>
          <a:p>
            <a:r>
              <a:rPr lang="en-US" b="1" dirty="0"/>
              <a:t>Restrooms</a:t>
            </a:r>
          </a:p>
          <a:p>
            <a:r>
              <a:rPr lang="en-US" dirty="0"/>
              <a:t>Use only for emergencies.</a:t>
            </a:r>
          </a:p>
          <a:p>
            <a:r>
              <a:rPr lang="en-US" dirty="0"/>
              <a:t>Confined space + poor ventilation = unsafe.</a:t>
            </a:r>
          </a:p>
          <a:p>
            <a:endParaRPr lang="en-US" dirty="0"/>
          </a:p>
          <a:p>
            <a:r>
              <a:rPr lang="en-US" b="1" dirty="0"/>
              <a:t>Flu Shots</a:t>
            </a:r>
          </a:p>
        </p:txBody>
      </p:sp>
    </p:spTree>
    <p:extLst>
      <p:ext uri="{BB962C8B-B14F-4D97-AF65-F5344CB8AC3E}">
        <p14:creationId xmlns:p14="http://schemas.microsoft.com/office/powerpoint/2010/main" val="3618316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73200-D832-4918-ADEA-7BCB24299AB0}"/>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B1584C9E-7A9C-48AD-B103-AD3DD74663BE}"/>
              </a:ext>
            </a:extLst>
          </p:cNvPr>
          <p:cNvSpPr>
            <a:spLocks noGrp="1"/>
          </p:cNvSpPr>
          <p:nvPr>
            <p:ph idx="1"/>
          </p:nvPr>
        </p:nvSpPr>
        <p:spPr/>
        <p:txBody>
          <a:bodyPr/>
          <a:lstStyle/>
          <a:p>
            <a:r>
              <a:rPr lang="en-US" dirty="0"/>
              <a:t>CDC Guidelines for Churches</a:t>
            </a:r>
          </a:p>
          <a:p>
            <a:pPr lvl="1"/>
            <a:r>
              <a:rPr lang="en-US" dirty="0">
                <a:hlinkClick r:id="rId2"/>
              </a:rPr>
              <a:t>https://www.cdc.gov/coronavirus/2019-ncov/community/faith-based.html</a:t>
            </a:r>
            <a:endParaRPr lang="en-US" dirty="0"/>
          </a:p>
          <a:p>
            <a:pPr marL="393192" lvl="1" indent="0">
              <a:buNone/>
            </a:pPr>
            <a:endParaRPr lang="en-US" dirty="0"/>
          </a:p>
          <a:p>
            <a:pPr marL="393192" lvl="1" indent="0">
              <a:buNone/>
            </a:pPr>
            <a:r>
              <a:rPr lang="en-US" dirty="0"/>
              <a:t>What if Someone Tests Positive?</a:t>
            </a:r>
          </a:p>
          <a:p>
            <a:pPr marL="393192" lvl="1" indent="0">
              <a:buNone/>
            </a:pPr>
            <a:r>
              <a:rPr lang="en-US" dirty="0">
                <a:hlinkClick r:id="rId3"/>
              </a:rPr>
              <a:t>https://www.umcsc.org/home/wp-content/uploads/RRR-Best-Practices-Responding-After-Attendee-Reports-Positive-COVID-Test.pdf</a:t>
            </a:r>
            <a:endParaRPr lang="en-US" dirty="0"/>
          </a:p>
        </p:txBody>
      </p:sp>
    </p:spTree>
    <p:extLst>
      <p:ext uri="{BB962C8B-B14F-4D97-AF65-F5344CB8AC3E}">
        <p14:creationId xmlns:p14="http://schemas.microsoft.com/office/powerpoint/2010/main" val="40735280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5EBF-5A73-424C-878D-7BFB936657EA}"/>
              </a:ext>
            </a:extLst>
          </p:cNvPr>
          <p:cNvSpPr>
            <a:spLocks noGrp="1"/>
          </p:cNvSpPr>
          <p:nvPr>
            <p:ph type="title"/>
          </p:nvPr>
        </p:nvSpPr>
        <p:spPr/>
        <p:txBody>
          <a:bodyPr/>
          <a:lstStyle/>
          <a:p>
            <a:r>
              <a:rPr lang="en-US" dirty="0"/>
              <a:t>Facility Use Guidelines	</a:t>
            </a:r>
          </a:p>
        </p:txBody>
      </p:sp>
      <p:sp>
        <p:nvSpPr>
          <p:cNvPr id="3" name="Content Placeholder 2">
            <a:extLst>
              <a:ext uri="{FF2B5EF4-FFF2-40B4-BE49-F238E27FC236}">
                <a16:creationId xmlns:a16="http://schemas.microsoft.com/office/drawing/2014/main" id="{38CD7E40-0EDD-4D20-9150-D4E2B46AD42C}"/>
              </a:ext>
            </a:extLst>
          </p:cNvPr>
          <p:cNvSpPr>
            <a:spLocks noGrp="1"/>
          </p:cNvSpPr>
          <p:nvPr>
            <p:ph idx="1"/>
          </p:nvPr>
        </p:nvSpPr>
        <p:spPr/>
        <p:txBody>
          <a:bodyPr/>
          <a:lstStyle/>
          <a:p>
            <a:r>
              <a:rPr lang="en-US" dirty="0"/>
              <a:t>Use must be consistent with UMC Social Principles</a:t>
            </a:r>
          </a:p>
          <a:p>
            <a:r>
              <a:rPr lang="en-US" dirty="0"/>
              <a:t>Written Use Agreement</a:t>
            </a:r>
          </a:p>
          <a:p>
            <a:pPr lvl="1"/>
            <a:r>
              <a:rPr lang="en-US" dirty="0"/>
              <a:t>Must have own insurance – put church on additional insured</a:t>
            </a:r>
          </a:p>
          <a:p>
            <a:pPr lvl="1"/>
            <a:r>
              <a:rPr lang="en-US" dirty="0"/>
              <a:t>Must follow Safe Sanctuaries Guidelines</a:t>
            </a:r>
          </a:p>
          <a:p>
            <a:pPr lvl="1"/>
            <a:r>
              <a:rPr lang="en-US" dirty="0"/>
              <a:t>Must follow CDC COVID Guidelines</a:t>
            </a:r>
          </a:p>
          <a:p>
            <a:pPr lvl="1"/>
            <a:r>
              <a:rPr lang="en-US">
                <a:hlinkClick r:id="rId2"/>
              </a:rPr>
              <a:t>Trustees Forms – Basic Church Administration (church-admin.org)</a:t>
            </a:r>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3872738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182A3-A8A9-4766-A3F0-42666E67670E}"/>
              </a:ext>
            </a:extLst>
          </p:cNvPr>
          <p:cNvSpPr>
            <a:spLocks noGrp="1"/>
          </p:cNvSpPr>
          <p:nvPr>
            <p:ph type="title"/>
          </p:nvPr>
        </p:nvSpPr>
        <p:spPr/>
        <p:txBody>
          <a:bodyPr/>
          <a:lstStyle/>
          <a:p>
            <a:r>
              <a:rPr lang="en-US" dirty="0"/>
              <a:t>Facilities Guidelines	</a:t>
            </a:r>
          </a:p>
        </p:txBody>
      </p:sp>
      <p:sp>
        <p:nvSpPr>
          <p:cNvPr id="3" name="Content Placeholder 2">
            <a:extLst>
              <a:ext uri="{FF2B5EF4-FFF2-40B4-BE49-F238E27FC236}">
                <a16:creationId xmlns:a16="http://schemas.microsoft.com/office/drawing/2014/main" id="{979E6580-23A7-4D64-9A35-BAD090346937}"/>
              </a:ext>
            </a:extLst>
          </p:cNvPr>
          <p:cNvSpPr>
            <a:spLocks noGrp="1"/>
          </p:cNvSpPr>
          <p:nvPr>
            <p:ph idx="1"/>
          </p:nvPr>
        </p:nvSpPr>
        <p:spPr/>
        <p:txBody>
          <a:bodyPr/>
          <a:lstStyle/>
          <a:p>
            <a:r>
              <a:rPr lang="en-US" dirty="0"/>
              <a:t>Charge Conference Needed for:</a:t>
            </a:r>
          </a:p>
          <a:p>
            <a:pPr lvl="1"/>
            <a:r>
              <a:rPr lang="en-US" dirty="0"/>
              <a:t>Authority to purchase or build</a:t>
            </a:r>
          </a:p>
          <a:p>
            <a:pPr lvl="1"/>
            <a:r>
              <a:rPr lang="en-US" dirty="0"/>
              <a:t>Authority to transfer or sell</a:t>
            </a:r>
          </a:p>
          <a:p>
            <a:pPr lvl="1"/>
            <a:r>
              <a:rPr lang="en-US" dirty="0"/>
              <a:t>Authority to create credit line or refinance mortgage</a:t>
            </a:r>
          </a:p>
          <a:p>
            <a:pPr lvl="1"/>
            <a:r>
              <a:rPr lang="en-US" dirty="0"/>
              <a:t>Pastor, DS, District committee on Church Building and Location</a:t>
            </a:r>
          </a:p>
          <a:p>
            <a:pPr lvl="1"/>
            <a:endParaRPr lang="en-US" dirty="0"/>
          </a:p>
          <a:p>
            <a:pPr lvl="1"/>
            <a:r>
              <a:rPr lang="en-US" dirty="0"/>
              <a:t>Accept and set guidance to trustees on Endowments </a:t>
            </a:r>
            <a:r>
              <a:rPr lang="en-US"/>
              <a:t>and Bequests</a:t>
            </a:r>
            <a:endParaRPr lang="en-US" dirty="0"/>
          </a:p>
        </p:txBody>
      </p:sp>
    </p:spTree>
    <p:extLst>
      <p:ext uri="{BB962C8B-B14F-4D97-AF65-F5344CB8AC3E}">
        <p14:creationId xmlns:p14="http://schemas.microsoft.com/office/powerpoint/2010/main" val="3976407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48E9-97F0-41BF-BF59-9023E2586953}"/>
              </a:ext>
            </a:extLst>
          </p:cNvPr>
          <p:cNvSpPr>
            <a:spLocks noGrp="1"/>
          </p:cNvSpPr>
          <p:nvPr>
            <p:ph type="title"/>
          </p:nvPr>
        </p:nvSpPr>
        <p:spPr/>
        <p:txBody>
          <a:bodyPr/>
          <a:lstStyle/>
          <a:p>
            <a:r>
              <a:rPr lang="en-US" dirty="0"/>
              <a:t>Facilities Use Guidelines</a:t>
            </a:r>
          </a:p>
        </p:txBody>
      </p:sp>
      <p:sp>
        <p:nvSpPr>
          <p:cNvPr id="3" name="Content Placeholder 2">
            <a:extLst>
              <a:ext uri="{FF2B5EF4-FFF2-40B4-BE49-F238E27FC236}">
                <a16:creationId xmlns:a16="http://schemas.microsoft.com/office/drawing/2014/main" id="{23BA0C70-B378-4814-994E-1B7E7EDEE847}"/>
              </a:ext>
            </a:extLst>
          </p:cNvPr>
          <p:cNvSpPr>
            <a:spLocks noGrp="1"/>
          </p:cNvSpPr>
          <p:nvPr>
            <p:ph idx="1"/>
          </p:nvPr>
        </p:nvSpPr>
        <p:spPr/>
        <p:txBody>
          <a:bodyPr/>
          <a:lstStyle/>
          <a:p>
            <a:r>
              <a:rPr lang="en-US" dirty="0"/>
              <a:t>Coordinate with Health &amp; Welfare</a:t>
            </a:r>
          </a:p>
          <a:p>
            <a:pPr lvl="1"/>
            <a:r>
              <a:rPr lang="en-US" dirty="0"/>
              <a:t>Annual accessibility audit</a:t>
            </a:r>
          </a:p>
          <a:p>
            <a:pPr lvl="2"/>
            <a:r>
              <a:rPr lang="en-US" dirty="0"/>
              <a:t>What are the issues?</a:t>
            </a:r>
          </a:p>
          <a:p>
            <a:pPr lvl="2"/>
            <a:r>
              <a:rPr lang="en-US" dirty="0"/>
              <a:t>How do we plan to address the issues?</a:t>
            </a:r>
          </a:p>
          <a:p>
            <a:pPr lvl="2"/>
            <a:endParaRPr lang="en-US" dirty="0"/>
          </a:p>
          <a:p>
            <a:pPr lvl="2"/>
            <a:endParaRPr lang="en-US" dirty="0"/>
          </a:p>
        </p:txBody>
      </p:sp>
    </p:spTree>
    <p:extLst>
      <p:ext uri="{BB962C8B-B14F-4D97-AF65-F5344CB8AC3E}">
        <p14:creationId xmlns:p14="http://schemas.microsoft.com/office/powerpoint/2010/main" val="1016604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2F7ED-8951-470F-87B3-40C3BBEB6DAD}"/>
              </a:ext>
            </a:extLst>
          </p:cNvPr>
          <p:cNvSpPr>
            <a:spLocks noGrp="1"/>
          </p:cNvSpPr>
          <p:nvPr>
            <p:ph type="title"/>
          </p:nvPr>
        </p:nvSpPr>
        <p:spPr/>
        <p:txBody>
          <a:bodyPr/>
          <a:lstStyle/>
          <a:p>
            <a:r>
              <a:rPr lang="en-US" dirty="0"/>
              <a:t>Your Presenter</a:t>
            </a:r>
          </a:p>
        </p:txBody>
      </p:sp>
      <p:sp>
        <p:nvSpPr>
          <p:cNvPr id="3" name="Content Placeholder 2">
            <a:extLst>
              <a:ext uri="{FF2B5EF4-FFF2-40B4-BE49-F238E27FC236}">
                <a16:creationId xmlns:a16="http://schemas.microsoft.com/office/drawing/2014/main" id="{E0E141F9-70F4-43B8-92E9-6EC836D7EB33}"/>
              </a:ext>
            </a:extLst>
          </p:cNvPr>
          <p:cNvSpPr>
            <a:spLocks noGrp="1"/>
          </p:cNvSpPr>
          <p:nvPr>
            <p:ph idx="1"/>
          </p:nvPr>
        </p:nvSpPr>
        <p:spPr/>
        <p:txBody>
          <a:bodyPr/>
          <a:lstStyle/>
          <a:p>
            <a:r>
              <a:rPr lang="en-US" dirty="0"/>
              <a:t>Rev. Robert L. Cox, Retired</a:t>
            </a:r>
          </a:p>
          <a:p>
            <a:r>
              <a:rPr lang="en-US" dirty="0">
                <a:hlinkClick r:id="rId2"/>
              </a:rPr>
              <a:t>rlcox@umcsc.org</a:t>
            </a:r>
            <a:endParaRPr lang="en-US" dirty="0"/>
          </a:p>
          <a:p>
            <a:r>
              <a:rPr lang="en-US" dirty="0"/>
              <a:t>864-554-2008</a:t>
            </a:r>
          </a:p>
          <a:p>
            <a:r>
              <a:rPr lang="en-US">
                <a:hlinkClick r:id="rId3"/>
              </a:rPr>
              <a:t>www.church-admin.org</a:t>
            </a:r>
            <a:endParaRPr lang="en-US"/>
          </a:p>
          <a:p>
            <a:endParaRPr lang="en-US" dirty="0"/>
          </a:p>
          <a:p>
            <a:endParaRPr lang="en-US" dirty="0"/>
          </a:p>
        </p:txBody>
      </p:sp>
    </p:spTree>
    <p:extLst>
      <p:ext uri="{BB962C8B-B14F-4D97-AF65-F5344CB8AC3E}">
        <p14:creationId xmlns:p14="http://schemas.microsoft.com/office/powerpoint/2010/main" val="29801908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1864</TotalTime>
  <Words>2080</Words>
  <Application>Microsoft Office PowerPoint</Application>
  <PresentationFormat>On-screen Show (4:3)</PresentationFormat>
  <Paragraphs>376</Paragraphs>
  <Slides>72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Arial</vt:lpstr>
      <vt:lpstr>Calibri</vt:lpstr>
      <vt:lpstr>Constantia</vt:lpstr>
      <vt:lpstr>inherit</vt:lpstr>
      <vt:lpstr>var(--ricos-custom-p-font-family)</vt:lpstr>
      <vt:lpstr>var(--ricos-custom-p-font-family,unset)</vt:lpstr>
      <vt:lpstr>Wingdings 2</vt:lpstr>
      <vt:lpstr>Flow</vt:lpstr>
      <vt:lpstr>Basic Church Administration </vt:lpstr>
      <vt:lpstr>Acts 2:41-42</vt:lpstr>
      <vt:lpstr>Basic Church Administration</vt:lpstr>
      <vt:lpstr>Who Is Ultimately Responsible?</vt:lpstr>
      <vt:lpstr>Who Is Ultimately Responsible?</vt:lpstr>
      <vt:lpstr>Sources for Records Requirements</vt:lpstr>
      <vt:lpstr>Membership</vt:lpstr>
      <vt:lpstr>Membership</vt:lpstr>
      <vt:lpstr>Membership</vt:lpstr>
      <vt:lpstr>Membership</vt:lpstr>
      <vt:lpstr>Membership</vt:lpstr>
      <vt:lpstr>Membership</vt:lpstr>
      <vt:lpstr>Membership</vt:lpstr>
      <vt:lpstr>PowerPoint Presentation</vt:lpstr>
      <vt:lpstr>PowerPoint Presentation</vt:lpstr>
      <vt:lpstr>PowerPoint Presentation</vt:lpstr>
      <vt:lpstr>PowerPoint Presentation</vt:lpstr>
      <vt:lpstr>PowerPoint Presentation</vt:lpstr>
      <vt:lpstr>PowerPoint Presentation</vt:lpstr>
      <vt:lpstr>Membership</vt:lpstr>
      <vt:lpstr>Membership</vt:lpstr>
      <vt:lpstr>Membership</vt:lpstr>
      <vt:lpstr>Finance Committee</vt:lpstr>
      <vt:lpstr>Finance Committee</vt:lpstr>
      <vt:lpstr>Finance Committee</vt:lpstr>
      <vt:lpstr>PowerPoint Presentation</vt:lpstr>
      <vt:lpstr>Internal Control Flow Chart</vt:lpstr>
      <vt:lpstr>PowerPoint Presentation</vt:lpstr>
      <vt:lpstr>Internal Control Flow Chart</vt:lpstr>
      <vt:lpstr>Internal Control Flow Chart</vt:lpstr>
      <vt:lpstr>Segregation of Duties is a MUST!</vt:lpstr>
      <vt:lpstr>Giving</vt:lpstr>
      <vt:lpstr>PowerPoint Presentation</vt:lpstr>
      <vt:lpstr>Giving</vt:lpstr>
      <vt:lpstr>PowerPoint Presentation</vt:lpstr>
      <vt:lpstr>PowerPoint Presentation</vt:lpstr>
      <vt:lpstr>Financial </vt:lpstr>
      <vt:lpstr>Financial</vt:lpstr>
      <vt:lpstr>Financial</vt:lpstr>
      <vt:lpstr>Financial </vt:lpstr>
      <vt:lpstr>PowerPoint Presentation</vt:lpstr>
      <vt:lpstr>PowerPoint Presentation</vt:lpstr>
      <vt:lpstr>Financial</vt:lpstr>
      <vt:lpstr>Financial</vt:lpstr>
      <vt:lpstr>Local Church Audit Guide Packet </vt:lpstr>
      <vt:lpstr>Personnel</vt:lpstr>
      <vt:lpstr>Personnel</vt:lpstr>
      <vt:lpstr>Personnel</vt:lpstr>
      <vt:lpstr>Personnel</vt:lpstr>
      <vt:lpstr>PowerPoint Presentation</vt:lpstr>
      <vt:lpstr>Personnel</vt:lpstr>
      <vt:lpstr>Personnel</vt:lpstr>
      <vt:lpstr>Federal and State Posters</vt:lpstr>
      <vt:lpstr>Personnel</vt:lpstr>
      <vt:lpstr>Personnel</vt:lpstr>
      <vt:lpstr>Personnel </vt:lpstr>
      <vt:lpstr>Board of Trustees</vt:lpstr>
      <vt:lpstr>Legal</vt:lpstr>
      <vt:lpstr>Church Incorporation</vt:lpstr>
      <vt:lpstr>Legal</vt:lpstr>
      <vt:lpstr>Understanding the UMC Trust Clause</vt:lpstr>
      <vt:lpstr>Legal</vt:lpstr>
      <vt:lpstr>Legal</vt:lpstr>
      <vt:lpstr>Legal – Safe Sanctuaries </vt:lpstr>
      <vt:lpstr>Legal</vt:lpstr>
      <vt:lpstr>Legal</vt:lpstr>
      <vt:lpstr>Dealing with COVID-19</vt:lpstr>
      <vt:lpstr>Resources </vt:lpstr>
      <vt:lpstr>Facility Use Guidelines </vt:lpstr>
      <vt:lpstr>Facilities Guidelines </vt:lpstr>
      <vt:lpstr>Facilities Use Guidelines</vt:lpstr>
      <vt:lpstr>Your Presenter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Church Administration</dc:title>
  <dc:creator>Robert Cox</dc:creator>
  <cp:lastModifiedBy>Robert Cox</cp:lastModifiedBy>
  <cp:revision>94</cp:revision>
  <cp:lastPrinted>2024-01-18T16:12:22Z</cp:lastPrinted>
  <dcterms:created xsi:type="dcterms:W3CDTF">2013-02-06T14:30:21Z</dcterms:created>
  <dcterms:modified xsi:type="dcterms:W3CDTF">2026-01-14T23:18:59Z</dcterms:modified>
</cp:coreProperties>
</file>